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Montaser Arabic Bold" panose="020B0604020202020204" charset="-78"/>
      <p:regular r:id="rId10"/>
    </p:embeddedFont>
    <p:embeddedFont>
      <p:font typeface="Montaser Arabic Ultra-Bold" panose="020B0604020202020204" charset="-78"/>
      <p:regular r:id="rId11"/>
    </p:embeddedFont>
    <p:embeddedFont>
      <p:font typeface="Montserrat" panose="00000500000000000000" pitchFamily="2" charset="0"/>
      <p:regular r:id="rId12"/>
    </p:embeddedFont>
    <p:embeddedFont>
      <p:font typeface="Montserrat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40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400" t="-25884" r="-8796"/>
            </a:stretch>
          </a:blipFill>
        </p:spPr>
      </p:sp>
      <p:grpSp>
        <p:nvGrpSpPr>
          <p:cNvPr id="3" name="Group 3"/>
          <p:cNvGrpSpPr/>
          <p:nvPr/>
        </p:nvGrpSpPr>
        <p:grpSpPr>
          <a:xfrm>
            <a:off x="-1856116" y="-576881"/>
            <a:ext cx="12071988" cy="10287000"/>
            <a:chOff x="0" y="0"/>
            <a:chExt cx="3179454" cy="2709333"/>
          </a:xfrm>
        </p:grpSpPr>
        <p:sp>
          <p:nvSpPr>
            <p:cNvPr id="4" name="Freeform 4"/>
            <p:cNvSpPr/>
            <p:nvPr/>
          </p:nvSpPr>
          <p:spPr>
            <a:xfrm>
              <a:off x="0" y="0"/>
              <a:ext cx="3179454" cy="2709333"/>
            </a:xfrm>
            <a:custGeom>
              <a:avLst/>
              <a:gdLst/>
              <a:ahLst/>
              <a:cxnLst/>
              <a:rect l="l" t="t" r="r" b="b"/>
              <a:pathLst>
                <a:path w="3179454" h="2709333">
                  <a:moveTo>
                    <a:pt x="0" y="0"/>
                  </a:moveTo>
                  <a:lnTo>
                    <a:pt x="3179454" y="0"/>
                  </a:lnTo>
                  <a:lnTo>
                    <a:pt x="3179454" y="2709333"/>
                  </a:lnTo>
                  <a:lnTo>
                    <a:pt x="0" y="2709333"/>
                  </a:lnTo>
                  <a:close/>
                </a:path>
              </a:pathLst>
            </a:custGeom>
            <a:gradFill rotWithShape="1">
              <a:gsLst>
                <a:gs pos="0">
                  <a:srgbClr val="000000">
                    <a:alpha val="100000"/>
                  </a:srgbClr>
                </a:gs>
                <a:gs pos="33333">
                  <a:srgbClr val="000000">
                    <a:alpha val="100000"/>
                  </a:srgbClr>
                </a:gs>
                <a:gs pos="66667">
                  <a:srgbClr val="000000">
                    <a:alpha val="82500"/>
                  </a:srgbClr>
                </a:gs>
                <a:gs pos="100000">
                  <a:srgbClr val="000000">
                    <a:alpha val="0"/>
                  </a:srgbClr>
                </a:gs>
              </a:gsLst>
              <a:lin ang="0"/>
            </a:gradFill>
          </p:spPr>
        </p:sp>
        <p:sp>
          <p:nvSpPr>
            <p:cNvPr id="5" name="TextBox 5"/>
            <p:cNvSpPr txBox="1"/>
            <p:nvPr/>
          </p:nvSpPr>
          <p:spPr>
            <a:xfrm>
              <a:off x="0" y="-19050"/>
              <a:ext cx="3179454" cy="2728383"/>
            </a:xfrm>
            <a:prstGeom prst="rect">
              <a:avLst/>
            </a:prstGeom>
          </p:spPr>
          <p:txBody>
            <a:bodyPr lIns="50800" tIns="50800" rIns="50800" bIns="50800" rtlCol="0" anchor="ctr"/>
            <a:lstStyle/>
            <a:p>
              <a:pPr algn="ctr">
                <a:lnSpc>
                  <a:spcPts val="2898"/>
                </a:lnSpc>
              </a:pPr>
              <a:endParaRPr/>
            </a:p>
          </p:txBody>
        </p:sp>
      </p:grpSp>
      <p:grpSp>
        <p:nvGrpSpPr>
          <p:cNvPr id="6" name="Group 6"/>
          <p:cNvGrpSpPr/>
          <p:nvPr/>
        </p:nvGrpSpPr>
        <p:grpSpPr>
          <a:xfrm>
            <a:off x="2514650" y="7443744"/>
            <a:ext cx="7082264" cy="1238358"/>
            <a:chOff x="0" y="0"/>
            <a:chExt cx="3426319" cy="599104"/>
          </a:xfrm>
        </p:grpSpPr>
        <p:sp>
          <p:nvSpPr>
            <p:cNvPr id="7" name="Freeform 7"/>
            <p:cNvSpPr/>
            <p:nvPr/>
          </p:nvSpPr>
          <p:spPr>
            <a:xfrm>
              <a:off x="0" y="0"/>
              <a:ext cx="3426319" cy="599103"/>
            </a:xfrm>
            <a:custGeom>
              <a:avLst/>
              <a:gdLst/>
              <a:ahLst/>
              <a:cxnLst/>
              <a:rect l="l" t="t" r="r" b="b"/>
              <a:pathLst>
                <a:path w="3426319" h="599103">
                  <a:moveTo>
                    <a:pt x="3223119" y="0"/>
                  </a:moveTo>
                  <a:cubicBezTo>
                    <a:pt x="3335343" y="0"/>
                    <a:pt x="3426319" y="134114"/>
                    <a:pt x="3426319" y="299552"/>
                  </a:cubicBezTo>
                  <a:cubicBezTo>
                    <a:pt x="3426319" y="464990"/>
                    <a:pt x="3335343" y="599103"/>
                    <a:pt x="3223119" y="599103"/>
                  </a:cubicBezTo>
                  <a:lnTo>
                    <a:pt x="203200" y="599103"/>
                  </a:lnTo>
                  <a:cubicBezTo>
                    <a:pt x="90976" y="599103"/>
                    <a:pt x="0" y="464990"/>
                    <a:pt x="0" y="299552"/>
                  </a:cubicBezTo>
                  <a:cubicBezTo>
                    <a:pt x="0" y="134114"/>
                    <a:pt x="90976" y="0"/>
                    <a:pt x="203200" y="0"/>
                  </a:cubicBezTo>
                  <a:close/>
                </a:path>
              </a:pathLst>
            </a:custGeom>
            <a:gradFill rotWithShape="1">
              <a:gsLst>
                <a:gs pos="0">
                  <a:srgbClr val="002832">
                    <a:alpha val="100000"/>
                  </a:srgbClr>
                </a:gs>
                <a:gs pos="100000">
                  <a:srgbClr val="00B1C4">
                    <a:alpha val="100000"/>
                  </a:srgbClr>
                </a:gs>
              </a:gsLst>
              <a:lin ang="0"/>
            </a:gradFill>
          </p:spPr>
        </p:sp>
        <p:sp>
          <p:nvSpPr>
            <p:cNvPr id="8" name="TextBox 8"/>
            <p:cNvSpPr txBox="1"/>
            <p:nvPr/>
          </p:nvSpPr>
          <p:spPr>
            <a:xfrm>
              <a:off x="0" y="-38100"/>
              <a:ext cx="3426319" cy="637204"/>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437596" y="7443744"/>
            <a:ext cx="2154109" cy="1238358"/>
            <a:chOff x="0" y="0"/>
            <a:chExt cx="1042133" cy="599104"/>
          </a:xfrm>
        </p:grpSpPr>
        <p:sp>
          <p:nvSpPr>
            <p:cNvPr id="10" name="Freeform 10"/>
            <p:cNvSpPr/>
            <p:nvPr/>
          </p:nvSpPr>
          <p:spPr>
            <a:xfrm>
              <a:off x="0" y="0"/>
              <a:ext cx="1042133" cy="599103"/>
            </a:xfrm>
            <a:custGeom>
              <a:avLst/>
              <a:gdLst/>
              <a:ahLst/>
              <a:cxnLst/>
              <a:rect l="l" t="t" r="r" b="b"/>
              <a:pathLst>
                <a:path w="1042133" h="599103">
                  <a:moveTo>
                    <a:pt x="838933" y="0"/>
                  </a:moveTo>
                  <a:cubicBezTo>
                    <a:pt x="951157" y="0"/>
                    <a:pt x="1042133" y="134114"/>
                    <a:pt x="1042133" y="299552"/>
                  </a:cubicBezTo>
                  <a:cubicBezTo>
                    <a:pt x="1042133" y="464990"/>
                    <a:pt x="951157" y="599103"/>
                    <a:pt x="838933" y="599103"/>
                  </a:cubicBezTo>
                  <a:lnTo>
                    <a:pt x="203200" y="599103"/>
                  </a:lnTo>
                  <a:cubicBezTo>
                    <a:pt x="90976" y="599103"/>
                    <a:pt x="0" y="464990"/>
                    <a:pt x="0" y="299552"/>
                  </a:cubicBezTo>
                  <a:cubicBezTo>
                    <a:pt x="0" y="134114"/>
                    <a:pt x="90976" y="0"/>
                    <a:pt x="203200" y="0"/>
                  </a:cubicBezTo>
                  <a:close/>
                </a:path>
              </a:pathLst>
            </a:custGeom>
            <a:gradFill rotWithShape="1">
              <a:gsLst>
                <a:gs pos="0">
                  <a:srgbClr val="002832">
                    <a:alpha val="100000"/>
                  </a:srgbClr>
                </a:gs>
                <a:gs pos="100000">
                  <a:srgbClr val="00B1C4">
                    <a:alpha val="100000"/>
                  </a:srgbClr>
                </a:gs>
              </a:gsLst>
              <a:lin ang="0"/>
            </a:gradFill>
          </p:spPr>
        </p:sp>
        <p:sp>
          <p:nvSpPr>
            <p:cNvPr id="11" name="TextBox 11"/>
            <p:cNvSpPr txBox="1"/>
            <p:nvPr/>
          </p:nvSpPr>
          <p:spPr>
            <a:xfrm>
              <a:off x="0" y="-38100"/>
              <a:ext cx="1042133" cy="637204"/>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832600" y="8721930"/>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13" name="Freeform 13"/>
          <p:cNvSpPr/>
          <p:nvPr/>
        </p:nvSpPr>
        <p:spPr>
          <a:xfrm>
            <a:off x="4185510" y="8258867"/>
            <a:ext cx="4836963" cy="846468"/>
          </a:xfrm>
          <a:custGeom>
            <a:avLst/>
            <a:gdLst/>
            <a:ahLst/>
            <a:cxnLst/>
            <a:rect l="l" t="t" r="r" b="b"/>
            <a:pathLst>
              <a:path w="4836963" h="846468">
                <a:moveTo>
                  <a:pt x="0" y="0"/>
                </a:moveTo>
                <a:lnTo>
                  <a:pt x="4836962" y="0"/>
                </a:lnTo>
                <a:lnTo>
                  <a:pt x="4836962" y="846469"/>
                </a:lnTo>
                <a:lnTo>
                  <a:pt x="0" y="846469"/>
                </a:lnTo>
                <a:lnTo>
                  <a:pt x="0" y="0"/>
                </a:lnTo>
                <a:close/>
              </a:path>
            </a:pathLst>
          </a:custGeom>
          <a:blipFill>
            <a:blip r:embed="rId5"/>
            <a:stretch>
              <a:fillRect/>
            </a:stretch>
          </a:blipFill>
        </p:spPr>
      </p:sp>
      <p:sp>
        <p:nvSpPr>
          <p:cNvPr id="14" name="Freeform 14"/>
          <p:cNvSpPr/>
          <p:nvPr/>
        </p:nvSpPr>
        <p:spPr>
          <a:xfrm>
            <a:off x="1720422" y="7177785"/>
            <a:ext cx="3039530" cy="531918"/>
          </a:xfrm>
          <a:custGeom>
            <a:avLst/>
            <a:gdLst/>
            <a:ahLst/>
            <a:cxnLst/>
            <a:rect l="l" t="t" r="r" b="b"/>
            <a:pathLst>
              <a:path w="3039530" h="531918">
                <a:moveTo>
                  <a:pt x="0" y="0"/>
                </a:moveTo>
                <a:lnTo>
                  <a:pt x="3039530" y="0"/>
                </a:lnTo>
                <a:lnTo>
                  <a:pt x="3039530" y="531917"/>
                </a:lnTo>
                <a:lnTo>
                  <a:pt x="0" y="531917"/>
                </a:lnTo>
                <a:lnTo>
                  <a:pt x="0" y="0"/>
                </a:lnTo>
                <a:close/>
              </a:path>
            </a:pathLst>
          </a:custGeom>
          <a:blipFill>
            <a:blip r:embed="rId5"/>
            <a:stretch>
              <a:fillRect/>
            </a:stretch>
          </a:blipFill>
        </p:spPr>
      </p:sp>
      <p:grpSp>
        <p:nvGrpSpPr>
          <p:cNvPr id="15" name="Group 15"/>
          <p:cNvGrpSpPr/>
          <p:nvPr/>
        </p:nvGrpSpPr>
        <p:grpSpPr>
          <a:xfrm>
            <a:off x="1519332" y="1028700"/>
            <a:ext cx="601427" cy="601427"/>
            <a:chOff x="0" y="0"/>
            <a:chExt cx="801903" cy="801903"/>
          </a:xfrm>
        </p:grpSpPr>
        <p:grpSp>
          <p:nvGrpSpPr>
            <p:cNvPr id="16" name="Group 16"/>
            <p:cNvGrpSpPr/>
            <p:nvPr/>
          </p:nvGrpSpPr>
          <p:grpSpPr>
            <a:xfrm>
              <a:off x="0" y="0"/>
              <a:ext cx="801903" cy="80190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98"/>
                  </a:lnSpc>
                </a:pPr>
                <a:endParaRPr/>
              </a:p>
            </p:txBody>
          </p:sp>
        </p:grpSp>
        <p:sp>
          <p:nvSpPr>
            <p:cNvPr id="19" name="Freeform 19"/>
            <p:cNvSpPr/>
            <p:nvPr/>
          </p:nvSpPr>
          <p:spPr>
            <a:xfrm>
              <a:off x="0" y="0"/>
              <a:ext cx="801903" cy="801903"/>
            </a:xfrm>
            <a:custGeom>
              <a:avLst/>
              <a:gdLst/>
              <a:ahLst/>
              <a:cxnLst/>
              <a:rect l="l" t="t" r="r" b="b"/>
              <a:pathLst>
                <a:path w="801903" h="801903">
                  <a:moveTo>
                    <a:pt x="0" y="0"/>
                  </a:moveTo>
                  <a:lnTo>
                    <a:pt x="801903" y="0"/>
                  </a:lnTo>
                  <a:lnTo>
                    <a:pt x="801903" y="801903"/>
                  </a:lnTo>
                  <a:lnTo>
                    <a:pt x="0" y="801903"/>
                  </a:lnTo>
                  <a:lnTo>
                    <a:pt x="0" y="0"/>
                  </a:lnTo>
                  <a:close/>
                </a:path>
              </a:pathLst>
            </a:custGeom>
            <a:blipFill>
              <a:blip r:embed="rId6"/>
              <a:stretch>
                <a:fillRect/>
              </a:stretch>
            </a:blipFill>
          </p:spPr>
        </p:sp>
      </p:grpSp>
      <p:sp>
        <p:nvSpPr>
          <p:cNvPr id="20" name="TextBox 20"/>
          <p:cNvSpPr txBox="1"/>
          <p:nvPr/>
        </p:nvSpPr>
        <p:spPr>
          <a:xfrm>
            <a:off x="1437596" y="4442794"/>
            <a:ext cx="10332790" cy="1081826"/>
          </a:xfrm>
          <a:prstGeom prst="rect">
            <a:avLst/>
          </a:prstGeom>
        </p:spPr>
        <p:txBody>
          <a:bodyPr lIns="0" tIns="0" rIns="0" bIns="0" rtlCol="0" anchor="t">
            <a:spAutoFit/>
          </a:bodyPr>
          <a:lstStyle/>
          <a:p>
            <a:pPr algn="l">
              <a:lnSpc>
                <a:spcPts val="8834"/>
              </a:lnSpc>
              <a:spcBef>
                <a:spcPct val="0"/>
              </a:spcBef>
            </a:pPr>
            <a:r>
              <a:rPr lang="en-US" sz="6310" b="1">
                <a:solidFill>
                  <a:srgbClr val="FFFFFF"/>
                </a:solidFill>
                <a:latin typeface="Montaser Arabic Ultra-Bold"/>
                <a:ea typeface="Montaser Arabic Ultra-Bold"/>
                <a:cs typeface="Montaser Arabic Ultra-Bold"/>
                <a:sym typeface="Montaser Arabic Ultra-Bold"/>
              </a:rPr>
              <a:t>Sistem Antrean Prioritas</a:t>
            </a:r>
          </a:p>
        </p:txBody>
      </p:sp>
      <p:sp>
        <p:nvSpPr>
          <p:cNvPr id="21" name="TextBox 21"/>
          <p:cNvSpPr txBox="1"/>
          <p:nvPr/>
        </p:nvSpPr>
        <p:spPr>
          <a:xfrm>
            <a:off x="1437596" y="3426662"/>
            <a:ext cx="4605107" cy="1101857"/>
          </a:xfrm>
          <a:prstGeom prst="rect">
            <a:avLst/>
          </a:prstGeom>
        </p:spPr>
        <p:txBody>
          <a:bodyPr lIns="0" tIns="0" rIns="0" bIns="0" rtlCol="0" anchor="t">
            <a:spAutoFit/>
          </a:bodyPr>
          <a:lstStyle/>
          <a:p>
            <a:pPr algn="l">
              <a:lnSpc>
                <a:spcPts val="9018"/>
              </a:lnSpc>
              <a:spcBef>
                <a:spcPct val="0"/>
              </a:spcBef>
            </a:pPr>
            <a:r>
              <a:rPr lang="en-US" sz="6441" b="1">
                <a:solidFill>
                  <a:srgbClr val="FFFFFF"/>
                </a:solidFill>
                <a:latin typeface="Montaser Arabic Bold"/>
                <a:ea typeface="Montaser Arabic Bold"/>
                <a:cs typeface="Montaser Arabic Bold"/>
                <a:sym typeface="Montaser Arabic Bold"/>
              </a:rPr>
              <a:t>Aplikasi</a:t>
            </a:r>
          </a:p>
        </p:txBody>
      </p:sp>
      <p:sp>
        <p:nvSpPr>
          <p:cNvPr id="22" name="TextBox 22"/>
          <p:cNvSpPr txBox="1"/>
          <p:nvPr/>
        </p:nvSpPr>
        <p:spPr>
          <a:xfrm>
            <a:off x="1437596" y="5622507"/>
            <a:ext cx="4605107" cy="432715"/>
          </a:xfrm>
          <a:prstGeom prst="rect">
            <a:avLst/>
          </a:prstGeom>
        </p:spPr>
        <p:txBody>
          <a:bodyPr lIns="0" tIns="0" rIns="0" bIns="0" rtlCol="0" anchor="t">
            <a:spAutoFit/>
          </a:bodyPr>
          <a:lstStyle/>
          <a:p>
            <a:pPr algn="l">
              <a:lnSpc>
                <a:spcPts val="3481"/>
              </a:lnSpc>
            </a:pPr>
            <a:r>
              <a:rPr lang="en-US" sz="2677">
                <a:solidFill>
                  <a:srgbClr val="FFFFFF"/>
                </a:solidFill>
                <a:latin typeface="Montserrat"/>
                <a:ea typeface="Montserrat"/>
                <a:cs typeface="Montserrat"/>
                <a:sym typeface="Montserrat"/>
              </a:rPr>
              <a:t>Berbasis Assembly x86</a:t>
            </a:r>
          </a:p>
        </p:txBody>
      </p:sp>
      <p:sp>
        <p:nvSpPr>
          <p:cNvPr id="23" name="TextBox 23"/>
          <p:cNvSpPr txBox="1"/>
          <p:nvPr/>
        </p:nvSpPr>
        <p:spPr>
          <a:xfrm>
            <a:off x="1894822" y="7817574"/>
            <a:ext cx="1345365" cy="441293"/>
          </a:xfrm>
          <a:prstGeom prst="rect">
            <a:avLst/>
          </a:prstGeom>
        </p:spPr>
        <p:txBody>
          <a:bodyPr lIns="0" tIns="0" rIns="0" bIns="0" rtlCol="0" anchor="t">
            <a:spAutoFit/>
          </a:bodyPr>
          <a:lstStyle/>
          <a:p>
            <a:pPr algn="ctr">
              <a:lnSpc>
                <a:spcPts val="3578"/>
              </a:lnSpc>
            </a:pPr>
            <a:r>
              <a:rPr lang="en-US" sz="2752" b="1">
                <a:solidFill>
                  <a:srgbClr val="FFFFFF"/>
                </a:solidFill>
                <a:latin typeface="Montserrat Bold"/>
                <a:ea typeface="Montserrat Bold"/>
                <a:cs typeface="Montserrat Bold"/>
                <a:sym typeface="Montserrat Bold"/>
              </a:rPr>
              <a:t>Nama : </a:t>
            </a:r>
          </a:p>
        </p:txBody>
      </p:sp>
      <p:sp>
        <p:nvSpPr>
          <p:cNvPr id="24" name="TextBox 24"/>
          <p:cNvSpPr txBox="1"/>
          <p:nvPr/>
        </p:nvSpPr>
        <p:spPr>
          <a:xfrm>
            <a:off x="3740149" y="7628828"/>
            <a:ext cx="5369954" cy="441293"/>
          </a:xfrm>
          <a:prstGeom prst="rect">
            <a:avLst/>
          </a:prstGeom>
        </p:spPr>
        <p:txBody>
          <a:bodyPr lIns="0" tIns="0" rIns="0" bIns="0" rtlCol="0" anchor="t">
            <a:spAutoFit/>
          </a:bodyPr>
          <a:lstStyle/>
          <a:p>
            <a:pPr algn="l">
              <a:lnSpc>
                <a:spcPts val="3578"/>
              </a:lnSpc>
            </a:pPr>
            <a:r>
              <a:rPr lang="en-US" sz="2752" b="1">
                <a:solidFill>
                  <a:srgbClr val="FFFFFF"/>
                </a:solidFill>
                <a:latin typeface="Montserrat Bold"/>
                <a:ea typeface="Montserrat Bold"/>
                <a:cs typeface="Montserrat Bold"/>
                <a:sym typeface="Montserrat Bold"/>
              </a:rPr>
              <a:t>Muhammad Rosyhan Anwar </a:t>
            </a:r>
          </a:p>
        </p:txBody>
      </p:sp>
      <p:sp>
        <p:nvSpPr>
          <p:cNvPr id="25" name="TextBox 25"/>
          <p:cNvSpPr txBox="1"/>
          <p:nvPr/>
        </p:nvSpPr>
        <p:spPr>
          <a:xfrm>
            <a:off x="2318249" y="1009650"/>
            <a:ext cx="5229008" cy="640098"/>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Laporan Tugas Projek</a:t>
            </a:r>
          </a:p>
          <a:p>
            <a:pPr algn="l">
              <a:lnSpc>
                <a:spcPts val="1672"/>
              </a:lnSpc>
            </a:pPr>
            <a:r>
              <a:rPr lang="en-US" sz="2229" b="1">
                <a:solidFill>
                  <a:srgbClr val="FFFFFF"/>
                </a:solidFill>
                <a:latin typeface="Montserrat Bold"/>
                <a:ea typeface="Montserrat Bold"/>
                <a:cs typeface="Montserrat Bold"/>
                <a:sym typeface="Montserrat Bold"/>
              </a:rPr>
              <a:t>Dasar Sistem Komputer (DSK 2025)</a:t>
            </a:r>
          </a:p>
        </p:txBody>
      </p:sp>
      <p:sp>
        <p:nvSpPr>
          <p:cNvPr id="26" name="TextBox 26"/>
          <p:cNvSpPr txBox="1"/>
          <p:nvPr/>
        </p:nvSpPr>
        <p:spPr>
          <a:xfrm>
            <a:off x="1437596" y="6306919"/>
            <a:ext cx="4967556" cy="432715"/>
          </a:xfrm>
          <a:prstGeom prst="rect">
            <a:avLst/>
          </a:prstGeom>
        </p:spPr>
        <p:txBody>
          <a:bodyPr lIns="0" tIns="0" rIns="0" bIns="0" rtlCol="0" anchor="t">
            <a:spAutoFit/>
          </a:bodyPr>
          <a:lstStyle/>
          <a:p>
            <a:pPr algn="l">
              <a:lnSpc>
                <a:spcPts val="3481"/>
              </a:lnSpc>
            </a:pPr>
            <a:r>
              <a:rPr lang="en-US" sz="2677">
                <a:solidFill>
                  <a:srgbClr val="FFFFFF"/>
                </a:solidFill>
                <a:latin typeface="Montserrat"/>
                <a:ea typeface="Montserrat"/>
                <a:cs typeface="Montserrat"/>
                <a:sym typeface="Montserrat"/>
              </a:rPr>
              <a:t>Dosen : Ali Tarmuji, S.T., M.Cs</a:t>
            </a:r>
          </a:p>
        </p:txBody>
      </p:sp>
      <p:sp>
        <p:nvSpPr>
          <p:cNvPr id="27" name="TextBox 27"/>
          <p:cNvSpPr txBox="1"/>
          <p:nvPr/>
        </p:nvSpPr>
        <p:spPr>
          <a:xfrm>
            <a:off x="3774046" y="8023933"/>
            <a:ext cx="5369954" cy="441293"/>
          </a:xfrm>
          <a:prstGeom prst="rect">
            <a:avLst/>
          </a:prstGeom>
        </p:spPr>
        <p:txBody>
          <a:bodyPr lIns="0" tIns="0" rIns="0" bIns="0" rtlCol="0" anchor="t">
            <a:spAutoFit/>
          </a:bodyPr>
          <a:lstStyle/>
          <a:p>
            <a:pPr algn="l">
              <a:lnSpc>
                <a:spcPts val="3578"/>
              </a:lnSpc>
            </a:pPr>
            <a:r>
              <a:rPr lang="en-US" sz="2752" b="1">
                <a:solidFill>
                  <a:srgbClr val="FFFFFF"/>
                </a:solidFill>
                <a:latin typeface="Montserrat Bold"/>
                <a:ea typeface="Montserrat Bold"/>
                <a:cs typeface="Montserrat Bold"/>
                <a:sym typeface="Montserrat Bold"/>
              </a:rPr>
              <a:t>2500018111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sp>
      <p:sp>
        <p:nvSpPr>
          <p:cNvPr id="3" name="Freeform 3"/>
          <p:cNvSpPr/>
          <p:nvPr/>
        </p:nvSpPr>
        <p:spPr>
          <a:xfrm>
            <a:off x="-832600" y="8721930"/>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6574661" y="-2875072"/>
            <a:ext cx="5138677" cy="4419262"/>
          </a:xfrm>
          <a:custGeom>
            <a:avLst/>
            <a:gdLst/>
            <a:ahLst/>
            <a:cxnLst/>
            <a:rect l="l" t="t" r="r" b="b"/>
            <a:pathLst>
              <a:path w="5138677" h="4419262">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12474422" y="4084647"/>
            <a:ext cx="5138677" cy="4419262"/>
          </a:xfrm>
          <a:custGeom>
            <a:avLst/>
            <a:gdLst/>
            <a:ahLst/>
            <a:cxnLst/>
            <a:rect l="l" t="t" r="r" b="b"/>
            <a:pathLst>
              <a:path w="5138677" h="4419262">
                <a:moveTo>
                  <a:pt x="0" y="0"/>
                </a:moveTo>
                <a:lnTo>
                  <a:pt x="5138677" y="0"/>
                </a:lnTo>
                <a:lnTo>
                  <a:pt x="5138677" y="4419263"/>
                </a:lnTo>
                <a:lnTo>
                  <a:pt x="0" y="4419263"/>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11713339" y="1779400"/>
            <a:ext cx="5369522" cy="4610495"/>
            <a:chOff x="0" y="0"/>
            <a:chExt cx="896585" cy="769845"/>
          </a:xfrm>
        </p:grpSpPr>
        <p:sp>
          <p:nvSpPr>
            <p:cNvPr id="7" name="Freeform 7"/>
            <p:cNvSpPr/>
            <p:nvPr/>
          </p:nvSpPr>
          <p:spPr>
            <a:xfrm>
              <a:off x="0" y="0"/>
              <a:ext cx="896585" cy="769845"/>
            </a:xfrm>
            <a:custGeom>
              <a:avLst/>
              <a:gdLst/>
              <a:ahLst/>
              <a:cxnLst/>
              <a:rect l="l" t="t" r="r" b="b"/>
              <a:pathLst>
                <a:path w="896585" h="769845">
                  <a:moveTo>
                    <a:pt x="80742" y="0"/>
                  </a:moveTo>
                  <a:lnTo>
                    <a:pt x="815842" y="0"/>
                  </a:lnTo>
                  <a:cubicBezTo>
                    <a:pt x="837256" y="0"/>
                    <a:pt x="857794" y="8507"/>
                    <a:pt x="872936" y="23649"/>
                  </a:cubicBezTo>
                  <a:cubicBezTo>
                    <a:pt x="888078" y="38791"/>
                    <a:pt x="896585" y="59328"/>
                    <a:pt x="896585" y="80742"/>
                  </a:cubicBezTo>
                  <a:lnTo>
                    <a:pt x="896585" y="689102"/>
                  </a:lnTo>
                  <a:cubicBezTo>
                    <a:pt x="896585" y="733695"/>
                    <a:pt x="860435" y="769845"/>
                    <a:pt x="815842" y="769845"/>
                  </a:cubicBezTo>
                  <a:lnTo>
                    <a:pt x="80742" y="769845"/>
                  </a:lnTo>
                  <a:cubicBezTo>
                    <a:pt x="36150" y="769845"/>
                    <a:pt x="0" y="733695"/>
                    <a:pt x="0" y="689102"/>
                  </a:cubicBezTo>
                  <a:lnTo>
                    <a:pt x="0" y="80742"/>
                  </a:lnTo>
                  <a:cubicBezTo>
                    <a:pt x="0" y="36150"/>
                    <a:pt x="36150" y="0"/>
                    <a:pt x="80742" y="0"/>
                  </a:cubicBezTo>
                  <a:close/>
                </a:path>
              </a:pathLst>
            </a:custGeom>
            <a:blipFill>
              <a:blip r:embed="rId5"/>
              <a:stretch>
                <a:fillRect l="-6120" r="-6120"/>
              </a:stretch>
            </a:blipFill>
          </p:spPr>
        </p:sp>
      </p:grpSp>
      <p:grpSp>
        <p:nvGrpSpPr>
          <p:cNvPr id="8" name="Group 8"/>
          <p:cNvGrpSpPr/>
          <p:nvPr/>
        </p:nvGrpSpPr>
        <p:grpSpPr>
          <a:xfrm>
            <a:off x="10950855" y="5917718"/>
            <a:ext cx="3726388" cy="2586192"/>
            <a:chOff x="0" y="0"/>
            <a:chExt cx="999406" cy="693609"/>
          </a:xfrm>
        </p:grpSpPr>
        <p:sp>
          <p:nvSpPr>
            <p:cNvPr id="9" name="Freeform 9"/>
            <p:cNvSpPr/>
            <p:nvPr/>
          </p:nvSpPr>
          <p:spPr>
            <a:xfrm>
              <a:off x="0" y="0"/>
              <a:ext cx="999406" cy="693609"/>
            </a:xfrm>
            <a:custGeom>
              <a:avLst/>
              <a:gdLst/>
              <a:ahLst/>
              <a:cxnLst/>
              <a:rect l="l" t="t" r="r" b="b"/>
              <a:pathLst>
                <a:path w="999406" h="693609">
                  <a:moveTo>
                    <a:pt x="116345" y="0"/>
                  </a:moveTo>
                  <a:lnTo>
                    <a:pt x="883061" y="0"/>
                  </a:lnTo>
                  <a:cubicBezTo>
                    <a:pt x="947316" y="0"/>
                    <a:pt x="999406" y="52090"/>
                    <a:pt x="999406" y="116345"/>
                  </a:cubicBezTo>
                  <a:lnTo>
                    <a:pt x="999406" y="577264"/>
                  </a:lnTo>
                  <a:cubicBezTo>
                    <a:pt x="999406" y="608120"/>
                    <a:pt x="987148" y="637713"/>
                    <a:pt x="965329" y="659532"/>
                  </a:cubicBezTo>
                  <a:cubicBezTo>
                    <a:pt x="943510" y="681351"/>
                    <a:pt x="913917" y="693609"/>
                    <a:pt x="883061" y="693609"/>
                  </a:cubicBezTo>
                  <a:lnTo>
                    <a:pt x="116345" y="693609"/>
                  </a:lnTo>
                  <a:cubicBezTo>
                    <a:pt x="85489" y="693609"/>
                    <a:pt x="55896" y="681351"/>
                    <a:pt x="34077" y="659532"/>
                  </a:cubicBezTo>
                  <a:cubicBezTo>
                    <a:pt x="12258" y="637713"/>
                    <a:pt x="0" y="608120"/>
                    <a:pt x="0" y="577264"/>
                  </a:cubicBezTo>
                  <a:lnTo>
                    <a:pt x="0" y="116345"/>
                  </a:lnTo>
                  <a:cubicBezTo>
                    <a:pt x="0" y="85489"/>
                    <a:pt x="12258" y="55896"/>
                    <a:pt x="34077" y="34077"/>
                  </a:cubicBezTo>
                  <a:cubicBezTo>
                    <a:pt x="55896" y="12258"/>
                    <a:pt x="85489" y="0"/>
                    <a:pt x="116345" y="0"/>
                  </a:cubicBezTo>
                  <a:close/>
                </a:path>
              </a:pathLst>
            </a:custGeom>
            <a:blipFill>
              <a:blip r:embed="rId6"/>
              <a:stretch>
                <a:fillRect l="-85367" t="-33359" b="-44589"/>
              </a:stretch>
            </a:blipFill>
          </p:spPr>
        </p:sp>
      </p:grpSp>
      <p:sp>
        <p:nvSpPr>
          <p:cNvPr id="10" name="TextBox 10"/>
          <p:cNvSpPr txBox="1"/>
          <p:nvPr/>
        </p:nvSpPr>
        <p:spPr>
          <a:xfrm>
            <a:off x="2515854" y="2801306"/>
            <a:ext cx="6109661" cy="830140"/>
          </a:xfrm>
          <a:prstGeom prst="rect">
            <a:avLst/>
          </a:prstGeom>
        </p:spPr>
        <p:txBody>
          <a:bodyPr lIns="0" tIns="0" rIns="0" bIns="0" rtlCol="0" anchor="t">
            <a:spAutoFit/>
          </a:bodyPr>
          <a:lstStyle/>
          <a:p>
            <a:pPr algn="l">
              <a:lnSpc>
                <a:spcPts val="6864"/>
              </a:lnSpc>
              <a:spcBef>
                <a:spcPct val="0"/>
              </a:spcBef>
            </a:pPr>
            <a:r>
              <a:rPr lang="en-US" sz="4903" b="1">
                <a:solidFill>
                  <a:srgbClr val="FFFFFF"/>
                </a:solidFill>
                <a:latin typeface="Montaser Arabic Ultra-Bold"/>
                <a:ea typeface="Montaser Arabic Ultra-Bold"/>
                <a:cs typeface="Montaser Arabic Ultra-Bold"/>
                <a:sym typeface="Montaser Arabic Ultra-Bold"/>
              </a:rPr>
              <a:t>LATAR BELAKANG</a:t>
            </a:r>
          </a:p>
        </p:txBody>
      </p:sp>
      <p:sp>
        <p:nvSpPr>
          <p:cNvPr id="11" name="TextBox 11"/>
          <p:cNvSpPr txBox="1"/>
          <p:nvPr/>
        </p:nvSpPr>
        <p:spPr>
          <a:xfrm>
            <a:off x="1519332" y="3905908"/>
            <a:ext cx="8153116" cy="3613751"/>
          </a:xfrm>
          <a:prstGeom prst="rect">
            <a:avLst/>
          </a:prstGeom>
        </p:spPr>
        <p:txBody>
          <a:bodyPr lIns="0" tIns="0" rIns="0" bIns="0" rtlCol="0" anchor="t">
            <a:spAutoFit/>
          </a:bodyPr>
          <a:lstStyle/>
          <a:p>
            <a:pPr algn="just">
              <a:lnSpc>
                <a:spcPts val="2642"/>
              </a:lnSpc>
            </a:pPr>
            <a:r>
              <a:rPr lang="en-US" sz="2032">
                <a:solidFill>
                  <a:srgbClr val="FFFFFF"/>
                </a:solidFill>
                <a:latin typeface="Montserrat"/>
                <a:ea typeface="Montserrat"/>
                <a:cs typeface="Montserrat"/>
                <a:sym typeface="Montserrat"/>
              </a:rPr>
              <a:t>Assembly x86 merupakan bahasa pemrograman tingkat rendah yang bekerja langsung dengan register dan memori komputer. Dengan mempelajari Assembly, kita bisa memahami bagaimana proses dasar komputer berjalan di balik layar.</a:t>
            </a:r>
          </a:p>
          <a:p>
            <a:pPr algn="just">
              <a:lnSpc>
                <a:spcPts val="2642"/>
              </a:lnSpc>
            </a:pPr>
            <a:endParaRPr lang="en-US" sz="2032">
              <a:solidFill>
                <a:srgbClr val="FFFFFF"/>
              </a:solidFill>
              <a:latin typeface="Montserrat"/>
              <a:ea typeface="Montserrat"/>
              <a:cs typeface="Montserrat"/>
              <a:sym typeface="Montserrat"/>
            </a:endParaRPr>
          </a:p>
          <a:p>
            <a:pPr algn="just">
              <a:lnSpc>
                <a:spcPts val="2642"/>
              </a:lnSpc>
            </a:pPr>
            <a:r>
              <a:rPr lang="en-US" sz="2032">
                <a:solidFill>
                  <a:srgbClr val="FFFFFF"/>
                </a:solidFill>
                <a:latin typeface="Montserrat"/>
                <a:ea typeface="Montserrat"/>
                <a:cs typeface="Montserrat"/>
                <a:sym typeface="Montserrat"/>
              </a:rPr>
              <a:t>Pada proyek ini digunakan EMU8086 sebagai emulator untuk menjalankan dan menguji program Assembly x86.Sistem antrean dipilih sebagai studi kasus karena memiliki alur yang jelas dan cocok untuk menerapkan konsep percabangan serta perulangan dalam Assembly.</a:t>
            </a:r>
          </a:p>
        </p:txBody>
      </p:sp>
      <p:sp>
        <p:nvSpPr>
          <p:cNvPr id="12" name="TextBox 12"/>
          <p:cNvSpPr txBox="1"/>
          <p:nvPr/>
        </p:nvSpPr>
        <p:spPr>
          <a:xfrm>
            <a:off x="1519332" y="2848931"/>
            <a:ext cx="1200375" cy="775970"/>
          </a:xfrm>
          <a:prstGeom prst="rect">
            <a:avLst/>
          </a:prstGeom>
        </p:spPr>
        <p:txBody>
          <a:bodyPr lIns="0" tIns="0" rIns="0" bIns="0" rtlCol="0" anchor="t">
            <a:spAutoFit/>
          </a:bodyPr>
          <a:lstStyle/>
          <a:p>
            <a:pPr algn="just">
              <a:lnSpc>
                <a:spcPts val="6369"/>
              </a:lnSpc>
            </a:pPr>
            <a:r>
              <a:rPr lang="en-US" sz="4899" b="1">
                <a:solidFill>
                  <a:srgbClr val="04E1F9"/>
                </a:solidFill>
                <a:latin typeface="Montserrat Bold"/>
                <a:ea typeface="Montserrat Bold"/>
                <a:cs typeface="Montserrat Bold"/>
                <a:sym typeface="Montserrat Bold"/>
              </a:rPr>
              <a:t>01.</a:t>
            </a:r>
          </a:p>
        </p:txBody>
      </p:sp>
      <p:grpSp>
        <p:nvGrpSpPr>
          <p:cNvPr id="13" name="Group 13"/>
          <p:cNvGrpSpPr/>
          <p:nvPr/>
        </p:nvGrpSpPr>
        <p:grpSpPr>
          <a:xfrm>
            <a:off x="1519332" y="1028700"/>
            <a:ext cx="6027925" cy="621048"/>
            <a:chOff x="0" y="0"/>
            <a:chExt cx="8037233" cy="828064"/>
          </a:xfrm>
        </p:grpSpPr>
        <p:grpSp>
          <p:nvGrpSpPr>
            <p:cNvPr id="14" name="Group 14"/>
            <p:cNvGrpSpPr/>
            <p:nvPr/>
          </p:nvGrpSpPr>
          <p:grpSpPr>
            <a:xfrm>
              <a:off x="0" y="0"/>
              <a:ext cx="801903" cy="80190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6" name="TextBox 16"/>
              <p:cNvSpPr txBox="1"/>
              <p:nvPr/>
            </p:nvSpPr>
            <p:spPr>
              <a:xfrm>
                <a:off x="76200" y="57150"/>
                <a:ext cx="660400" cy="679450"/>
              </a:xfrm>
              <a:prstGeom prst="rect">
                <a:avLst/>
              </a:prstGeom>
            </p:spPr>
            <p:txBody>
              <a:bodyPr lIns="50800" tIns="50800" rIns="50800" bIns="50800" rtlCol="0" anchor="ctr"/>
              <a:lstStyle/>
              <a:p>
                <a:pPr algn="ctr">
                  <a:lnSpc>
                    <a:spcPts val="2898"/>
                  </a:lnSpc>
                </a:pPr>
                <a:endParaRPr/>
              </a:p>
            </p:txBody>
          </p:sp>
        </p:grpSp>
        <p:sp>
          <p:nvSpPr>
            <p:cNvPr id="17" name="Freeform 17"/>
            <p:cNvSpPr/>
            <p:nvPr/>
          </p:nvSpPr>
          <p:spPr>
            <a:xfrm>
              <a:off x="0" y="0"/>
              <a:ext cx="801903" cy="801903"/>
            </a:xfrm>
            <a:custGeom>
              <a:avLst/>
              <a:gdLst/>
              <a:ahLst/>
              <a:cxnLst/>
              <a:rect l="l" t="t" r="r" b="b"/>
              <a:pathLst>
                <a:path w="801903" h="801903">
                  <a:moveTo>
                    <a:pt x="0" y="0"/>
                  </a:moveTo>
                  <a:lnTo>
                    <a:pt x="801903" y="0"/>
                  </a:lnTo>
                  <a:lnTo>
                    <a:pt x="801903" y="801903"/>
                  </a:lnTo>
                  <a:lnTo>
                    <a:pt x="0" y="801903"/>
                  </a:lnTo>
                  <a:lnTo>
                    <a:pt x="0" y="0"/>
                  </a:lnTo>
                  <a:close/>
                </a:path>
              </a:pathLst>
            </a:custGeom>
            <a:blipFill>
              <a:blip r:embed="rId7"/>
              <a:stretch>
                <a:fillRect/>
              </a:stretch>
            </a:blipFill>
          </p:spPr>
        </p:sp>
        <p:sp>
          <p:nvSpPr>
            <p:cNvPr id="18" name="TextBox 18"/>
            <p:cNvSpPr txBox="1"/>
            <p:nvPr/>
          </p:nvSpPr>
          <p:spPr>
            <a:xfrm>
              <a:off x="1065222" y="-19050"/>
              <a:ext cx="6972010" cy="847114"/>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Laporan Tugas Projek</a:t>
              </a:r>
            </a:p>
            <a:p>
              <a:pPr algn="l">
                <a:lnSpc>
                  <a:spcPts val="1672"/>
                </a:lnSpc>
              </a:pPr>
              <a:r>
                <a:rPr lang="en-US" sz="2229" b="1">
                  <a:solidFill>
                    <a:srgbClr val="FFFFFF"/>
                  </a:solidFill>
                  <a:latin typeface="Montserrat Bold"/>
                  <a:ea typeface="Montserrat Bold"/>
                  <a:cs typeface="Montserrat Bold"/>
                  <a:sym typeface="Montserrat Bold"/>
                </a:rPr>
                <a:t>Dasar Sistem Komputer (DSK 2025)</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sp>
      <p:sp>
        <p:nvSpPr>
          <p:cNvPr id="3" name="Freeform 3"/>
          <p:cNvSpPr/>
          <p:nvPr/>
        </p:nvSpPr>
        <p:spPr>
          <a:xfrm>
            <a:off x="-832600" y="8721930"/>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982685" y="-2217964"/>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519332" y="1028700"/>
            <a:ext cx="6027925" cy="621048"/>
            <a:chOff x="0" y="0"/>
            <a:chExt cx="8037233" cy="828064"/>
          </a:xfrm>
        </p:grpSpPr>
        <p:grpSp>
          <p:nvGrpSpPr>
            <p:cNvPr id="6" name="Group 6"/>
            <p:cNvGrpSpPr/>
            <p:nvPr/>
          </p:nvGrpSpPr>
          <p:grpSpPr>
            <a:xfrm>
              <a:off x="0" y="0"/>
              <a:ext cx="801903" cy="80190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98"/>
                  </a:lnSpc>
                </a:pPr>
                <a:endParaRPr/>
              </a:p>
            </p:txBody>
          </p:sp>
        </p:grpSp>
        <p:sp>
          <p:nvSpPr>
            <p:cNvPr id="9" name="Freeform 9"/>
            <p:cNvSpPr/>
            <p:nvPr/>
          </p:nvSpPr>
          <p:spPr>
            <a:xfrm>
              <a:off x="0" y="0"/>
              <a:ext cx="801903" cy="801903"/>
            </a:xfrm>
            <a:custGeom>
              <a:avLst/>
              <a:gdLst/>
              <a:ahLst/>
              <a:cxnLst/>
              <a:rect l="l" t="t" r="r" b="b"/>
              <a:pathLst>
                <a:path w="801903" h="801903">
                  <a:moveTo>
                    <a:pt x="0" y="0"/>
                  </a:moveTo>
                  <a:lnTo>
                    <a:pt x="801903" y="0"/>
                  </a:lnTo>
                  <a:lnTo>
                    <a:pt x="801903" y="801903"/>
                  </a:lnTo>
                  <a:lnTo>
                    <a:pt x="0" y="801903"/>
                  </a:lnTo>
                  <a:lnTo>
                    <a:pt x="0" y="0"/>
                  </a:lnTo>
                  <a:close/>
                </a:path>
              </a:pathLst>
            </a:custGeom>
            <a:blipFill>
              <a:blip r:embed="rId5"/>
              <a:stretch>
                <a:fillRect/>
              </a:stretch>
            </a:blipFill>
          </p:spPr>
        </p:sp>
        <p:sp>
          <p:nvSpPr>
            <p:cNvPr id="10" name="TextBox 10"/>
            <p:cNvSpPr txBox="1"/>
            <p:nvPr/>
          </p:nvSpPr>
          <p:spPr>
            <a:xfrm>
              <a:off x="1065222" y="-19050"/>
              <a:ext cx="6972010" cy="847114"/>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Laporan Tugas Projek</a:t>
              </a:r>
            </a:p>
            <a:p>
              <a:pPr algn="l">
                <a:lnSpc>
                  <a:spcPts val="1672"/>
                </a:lnSpc>
              </a:pPr>
              <a:r>
                <a:rPr lang="en-US" sz="2229" b="1">
                  <a:solidFill>
                    <a:srgbClr val="FFFFFF"/>
                  </a:solidFill>
                  <a:latin typeface="Montserrat Bold"/>
                  <a:ea typeface="Montserrat Bold"/>
                  <a:cs typeface="Montserrat Bold"/>
                  <a:sym typeface="Montserrat Bold"/>
                </a:rPr>
                <a:t>Dasar Sistem Komputer (DSK 2025)</a:t>
              </a:r>
            </a:p>
          </p:txBody>
        </p:sp>
      </p:grpSp>
      <p:grpSp>
        <p:nvGrpSpPr>
          <p:cNvPr id="11" name="Group 11"/>
          <p:cNvGrpSpPr/>
          <p:nvPr/>
        </p:nvGrpSpPr>
        <p:grpSpPr>
          <a:xfrm>
            <a:off x="1736738" y="2617106"/>
            <a:ext cx="7324576" cy="1275313"/>
            <a:chOff x="0" y="0"/>
            <a:chExt cx="9766101" cy="1700417"/>
          </a:xfrm>
        </p:grpSpPr>
        <p:grpSp>
          <p:nvGrpSpPr>
            <p:cNvPr id="12" name="Group 12"/>
            <p:cNvGrpSpPr/>
            <p:nvPr/>
          </p:nvGrpSpPr>
          <p:grpSpPr>
            <a:xfrm>
              <a:off x="0" y="635364"/>
              <a:ext cx="9707614" cy="1056326"/>
              <a:chOff x="0" y="0"/>
              <a:chExt cx="4480961" cy="487592"/>
            </a:xfrm>
          </p:grpSpPr>
          <p:sp>
            <p:nvSpPr>
              <p:cNvPr id="13" name="Freeform 13"/>
              <p:cNvSpPr/>
              <p:nvPr/>
            </p:nvSpPr>
            <p:spPr>
              <a:xfrm>
                <a:off x="0" y="0"/>
                <a:ext cx="4480961" cy="487592"/>
              </a:xfrm>
              <a:custGeom>
                <a:avLst/>
                <a:gdLst/>
                <a:ahLst/>
                <a:cxnLst/>
                <a:rect l="l" t="t" r="r" b="b"/>
                <a:pathLst>
                  <a:path w="4480961" h="487592">
                    <a:moveTo>
                      <a:pt x="4277761" y="0"/>
                    </a:moveTo>
                    <a:cubicBezTo>
                      <a:pt x="4389985" y="0"/>
                      <a:pt x="4480961" y="109151"/>
                      <a:pt x="4480961" y="243796"/>
                    </a:cubicBezTo>
                    <a:cubicBezTo>
                      <a:pt x="4480961" y="378441"/>
                      <a:pt x="4389985" y="487592"/>
                      <a:pt x="4277761" y="487592"/>
                    </a:cubicBezTo>
                    <a:lnTo>
                      <a:pt x="203200" y="487592"/>
                    </a:lnTo>
                    <a:cubicBezTo>
                      <a:pt x="90976" y="487592"/>
                      <a:pt x="0" y="378441"/>
                      <a:pt x="0" y="243796"/>
                    </a:cubicBezTo>
                    <a:cubicBezTo>
                      <a:pt x="0" y="109151"/>
                      <a:pt x="90976" y="0"/>
                      <a:pt x="203200" y="0"/>
                    </a:cubicBezTo>
                    <a:close/>
                  </a:path>
                </a:pathLst>
              </a:custGeom>
              <a:gradFill rotWithShape="1">
                <a:gsLst>
                  <a:gs pos="0">
                    <a:srgbClr val="002832">
                      <a:alpha val="100000"/>
                    </a:srgbClr>
                  </a:gs>
                  <a:gs pos="100000">
                    <a:srgbClr val="00B1C4">
                      <a:alpha val="100000"/>
                    </a:srgbClr>
                  </a:gs>
                </a:gsLst>
                <a:lin ang="0"/>
              </a:gradFill>
            </p:spPr>
          </p:sp>
          <p:sp>
            <p:nvSpPr>
              <p:cNvPr id="14" name="TextBox 14"/>
              <p:cNvSpPr txBox="1"/>
              <p:nvPr/>
            </p:nvSpPr>
            <p:spPr>
              <a:xfrm>
                <a:off x="0" y="-38100"/>
                <a:ext cx="4480961" cy="525692"/>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2179030" y="622138"/>
              <a:ext cx="7587070" cy="1078279"/>
            </a:xfrm>
            <a:prstGeom prst="rect">
              <a:avLst/>
            </a:prstGeom>
          </p:spPr>
          <p:txBody>
            <a:bodyPr lIns="0" tIns="0" rIns="0" bIns="0" rtlCol="0" anchor="t">
              <a:spAutoFit/>
            </a:bodyPr>
            <a:lstStyle/>
            <a:p>
              <a:pPr algn="l">
                <a:lnSpc>
                  <a:spcPts val="6864"/>
                </a:lnSpc>
                <a:spcBef>
                  <a:spcPct val="0"/>
                </a:spcBef>
              </a:pPr>
              <a:r>
                <a:rPr lang="en-US" sz="4903" b="1">
                  <a:solidFill>
                    <a:srgbClr val="FFFFFF"/>
                  </a:solidFill>
                  <a:latin typeface="Montaser Arabic Ultra-Bold"/>
                  <a:ea typeface="Montaser Arabic Ultra-Bold"/>
                  <a:cs typeface="Montaser Arabic Ultra-Bold"/>
                  <a:sym typeface="Montaser Arabic Ultra-Bold"/>
                </a:rPr>
                <a:t>DESAIN SISTEM</a:t>
              </a:r>
            </a:p>
          </p:txBody>
        </p:sp>
        <p:sp>
          <p:nvSpPr>
            <p:cNvPr id="16" name="Freeform 16"/>
            <p:cNvSpPr/>
            <p:nvPr/>
          </p:nvSpPr>
          <p:spPr>
            <a:xfrm>
              <a:off x="465580" y="0"/>
              <a:ext cx="7261298" cy="1270727"/>
            </a:xfrm>
            <a:custGeom>
              <a:avLst/>
              <a:gdLst/>
              <a:ahLst/>
              <a:cxnLst/>
              <a:rect l="l" t="t" r="r" b="b"/>
              <a:pathLst>
                <a:path w="7261298" h="1270727">
                  <a:moveTo>
                    <a:pt x="0" y="0"/>
                  </a:moveTo>
                  <a:lnTo>
                    <a:pt x="7261298" y="0"/>
                  </a:lnTo>
                  <a:lnTo>
                    <a:pt x="7261298" y="1270727"/>
                  </a:lnTo>
                  <a:lnTo>
                    <a:pt x="0" y="1270727"/>
                  </a:lnTo>
                  <a:lnTo>
                    <a:pt x="0" y="0"/>
                  </a:lnTo>
                  <a:close/>
                </a:path>
              </a:pathLst>
            </a:custGeom>
            <a:blipFill>
              <a:blip r:embed="rId6"/>
              <a:stretch>
                <a:fillRect/>
              </a:stretch>
            </a:blipFill>
          </p:spPr>
        </p:sp>
        <p:sp>
          <p:nvSpPr>
            <p:cNvPr id="17" name="TextBox 17"/>
            <p:cNvSpPr txBox="1"/>
            <p:nvPr/>
          </p:nvSpPr>
          <p:spPr>
            <a:xfrm>
              <a:off x="759053" y="669763"/>
              <a:ext cx="1600500" cy="1021927"/>
            </a:xfrm>
            <a:prstGeom prst="rect">
              <a:avLst/>
            </a:prstGeom>
          </p:spPr>
          <p:txBody>
            <a:bodyPr lIns="0" tIns="0" rIns="0" bIns="0" rtlCol="0" anchor="t">
              <a:spAutoFit/>
            </a:bodyPr>
            <a:lstStyle/>
            <a:p>
              <a:pPr algn="just">
                <a:lnSpc>
                  <a:spcPts val="6369"/>
                </a:lnSpc>
              </a:pPr>
              <a:r>
                <a:rPr lang="en-US" sz="4899" b="1">
                  <a:solidFill>
                    <a:srgbClr val="04E1F9"/>
                  </a:solidFill>
                  <a:latin typeface="Montserrat Bold"/>
                  <a:ea typeface="Montserrat Bold"/>
                  <a:cs typeface="Montserrat Bold"/>
                  <a:sym typeface="Montserrat Bold"/>
                </a:rPr>
                <a:t>02. </a:t>
              </a:r>
            </a:p>
          </p:txBody>
        </p:sp>
      </p:grpSp>
      <p:sp>
        <p:nvSpPr>
          <p:cNvPr id="18" name="TextBox 18"/>
          <p:cNvSpPr txBox="1"/>
          <p:nvPr/>
        </p:nvSpPr>
        <p:spPr>
          <a:xfrm>
            <a:off x="1736738" y="4686836"/>
            <a:ext cx="8894945" cy="3284613"/>
          </a:xfrm>
          <a:prstGeom prst="rect">
            <a:avLst/>
          </a:prstGeom>
        </p:spPr>
        <p:txBody>
          <a:bodyPr lIns="0" tIns="0" rIns="0" bIns="0" rtlCol="0" anchor="t">
            <a:spAutoFit/>
          </a:bodyPr>
          <a:lstStyle/>
          <a:p>
            <a:pPr algn="just">
              <a:lnSpc>
                <a:spcPts val="2642"/>
              </a:lnSpc>
            </a:pPr>
            <a:r>
              <a:rPr lang="en-US" sz="2032">
                <a:solidFill>
                  <a:srgbClr val="FFFFFF"/>
                </a:solidFill>
                <a:latin typeface="Montserrat"/>
                <a:ea typeface="Montserrat"/>
                <a:cs typeface="Montserrat"/>
                <a:sym typeface="Montserrat"/>
              </a:rPr>
              <a:t>Sistem dirancang menggunakan bahasa pemrograman Assembly x86 dengan model memori SMALL. Model ini memisahkan antara segmen data dan segmen kode agar program lebih terstruktur.</a:t>
            </a:r>
          </a:p>
          <a:p>
            <a:pPr algn="just">
              <a:lnSpc>
                <a:spcPts val="2642"/>
              </a:lnSpc>
            </a:pPr>
            <a:endParaRPr lang="en-US" sz="2032">
              <a:solidFill>
                <a:srgbClr val="FFFFFF"/>
              </a:solidFill>
              <a:latin typeface="Montserrat"/>
              <a:ea typeface="Montserrat"/>
              <a:cs typeface="Montserrat"/>
              <a:sym typeface="Montserrat"/>
            </a:endParaRPr>
          </a:p>
          <a:p>
            <a:pPr algn="just">
              <a:lnSpc>
                <a:spcPts val="2642"/>
              </a:lnSpc>
            </a:pPr>
            <a:r>
              <a:rPr lang="en-US" sz="2032">
                <a:solidFill>
                  <a:srgbClr val="FFFFFF"/>
                </a:solidFill>
                <a:latin typeface="Montserrat"/>
                <a:ea typeface="Montserrat"/>
                <a:cs typeface="Montserrat"/>
                <a:sym typeface="Montserrat"/>
              </a:rPr>
              <a:t>Segmen .data digunakan untuk menyimpan variabel dan pesan yang ditampilkan ke pengguna, sedangkan segmen .code berisi logika utama program.</a:t>
            </a:r>
          </a:p>
          <a:p>
            <a:pPr algn="just">
              <a:lnSpc>
                <a:spcPts val="2642"/>
              </a:lnSpc>
            </a:pPr>
            <a:endParaRPr lang="en-US" sz="2032">
              <a:solidFill>
                <a:srgbClr val="FFFFFF"/>
              </a:solidFill>
              <a:latin typeface="Montserrat"/>
              <a:ea typeface="Montserrat"/>
              <a:cs typeface="Montserrat"/>
              <a:sym typeface="Montserrat"/>
            </a:endParaRPr>
          </a:p>
          <a:p>
            <a:pPr algn="just">
              <a:lnSpc>
                <a:spcPts val="2642"/>
              </a:lnSpc>
            </a:pPr>
            <a:r>
              <a:rPr lang="en-US" sz="2032">
                <a:solidFill>
                  <a:srgbClr val="FFFFFF"/>
                </a:solidFill>
                <a:latin typeface="Montserrat"/>
                <a:ea typeface="Montserrat"/>
                <a:cs typeface="Montserrat"/>
                <a:sym typeface="Montserrat"/>
              </a:rPr>
              <a:t>Proses input dan output dilakukan menggunakan interrupt DOS INT 21h karena sesuai dengan lingkungan EMU8086.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sp>
      <p:sp>
        <p:nvSpPr>
          <p:cNvPr id="3" name="Freeform 3"/>
          <p:cNvSpPr/>
          <p:nvPr/>
        </p:nvSpPr>
        <p:spPr>
          <a:xfrm>
            <a:off x="-832600" y="8721930"/>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982685" y="-2217964"/>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519332" y="1028700"/>
            <a:ext cx="6027925" cy="621048"/>
            <a:chOff x="0" y="0"/>
            <a:chExt cx="8037233" cy="828064"/>
          </a:xfrm>
        </p:grpSpPr>
        <p:grpSp>
          <p:nvGrpSpPr>
            <p:cNvPr id="6" name="Group 6"/>
            <p:cNvGrpSpPr/>
            <p:nvPr/>
          </p:nvGrpSpPr>
          <p:grpSpPr>
            <a:xfrm>
              <a:off x="0" y="0"/>
              <a:ext cx="801903" cy="80190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98"/>
                  </a:lnSpc>
                </a:pPr>
                <a:endParaRPr/>
              </a:p>
            </p:txBody>
          </p:sp>
        </p:grpSp>
        <p:sp>
          <p:nvSpPr>
            <p:cNvPr id="9" name="Freeform 9"/>
            <p:cNvSpPr/>
            <p:nvPr/>
          </p:nvSpPr>
          <p:spPr>
            <a:xfrm>
              <a:off x="0" y="0"/>
              <a:ext cx="801903" cy="801903"/>
            </a:xfrm>
            <a:custGeom>
              <a:avLst/>
              <a:gdLst/>
              <a:ahLst/>
              <a:cxnLst/>
              <a:rect l="l" t="t" r="r" b="b"/>
              <a:pathLst>
                <a:path w="801903" h="801903">
                  <a:moveTo>
                    <a:pt x="0" y="0"/>
                  </a:moveTo>
                  <a:lnTo>
                    <a:pt x="801903" y="0"/>
                  </a:lnTo>
                  <a:lnTo>
                    <a:pt x="801903" y="801903"/>
                  </a:lnTo>
                  <a:lnTo>
                    <a:pt x="0" y="801903"/>
                  </a:lnTo>
                  <a:lnTo>
                    <a:pt x="0" y="0"/>
                  </a:lnTo>
                  <a:close/>
                </a:path>
              </a:pathLst>
            </a:custGeom>
            <a:blipFill>
              <a:blip r:embed="rId5"/>
              <a:stretch>
                <a:fillRect/>
              </a:stretch>
            </a:blipFill>
          </p:spPr>
        </p:sp>
        <p:sp>
          <p:nvSpPr>
            <p:cNvPr id="10" name="TextBox 10"/>
            <p:cNvSpPr txBox="1"/>
            <p:nvPr/>
          </p:nvSpPr>
          <p:spPr>
            <a:xfrm>
              <a:off x="1065222" y="-19050"/>
              <a:ext cx="6972010" cy="847114"/>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Laporan Tugas Projek</a:t>
              </a:r>
            </a:p>
            <a:p>
              <a:pPr algn="l">
                <a:lnSpc>
                  <a:spcPts val="1672"/>
                </a:lnSpc>
              </a:pPr>
              <a:r>
                <a:rPr lang="en-US" sz="2229" b="1">
                  <a:solidFill>
                    <a:srgbClr val="FFFFFF"/>
                  </a:solidFill>
                  <a:latin typeface="Montserrat Bold"/>
                  <a:ea typeface="Montserrat Bold"/>
                  <a:cs typeface="Montserrat Bold"/>
                  <a:sym typeface="Montserrat Bold"/>
                </a:rPr>
                <a:t>Dasar Sistem Komputer (DSK 2025)</a:t>
              </a:r>
            </a:p>
          </p:txBody>
        </p:sp>
      </p:grpSp>
      <p:sp>
        <p:nvSpPr>
          <p:cNvPr id="11" name="Freeform 11"/>
          <p:cNvSpPr/>
          <p:nvPr/>
        </p:nvSpPr>
        <p:spPr>
          <a:xfrm>
            <a:off x="9599582" y="3219509"/>
            <a:ext cx="5160411" cy="4912491"/>
          </a:xfrm>
          <a:custGeom>
            <a:avLst/>
            <a:gdLst/>
            <a:ahLst/>
            <a:cxnLst/>
            <a:rect l="l" t="t" r="r" b="b"/>
            <a:pathLst>
              <a:path w="5160411" h="4912491">
                <a:moveTo>
                  <a:pt x="0" y="0"/>
                </a:moveTo>
                <a:lnTo>
                  <a:pt x="5160411" y="0"/>
                </a:lnTo>
                <a:lnTo>
                  <a:pt x="5160411" y="4912491"/>
                </a:lnTo>
                <a:lnTo>
                  <a:pt x="0" y="4912491"/>
                </a:lnTo>
                <a:lnTo>
                  <a:pt x="0" y="0"/>
                </a:lnTo>
                <a:close/>
              </a:path>
            </a:pathLst>
          </a:custGeom>
          <a:blipFill>
            <a:blip r:embed="rId6"/>
            <a:stretch>
              <a:fillRect r="-68277"/>
            </a:stretch>
          </a:blipFill>
        </p:spPr>
      </p:sp>
      <p:sp>
        <p:nvSpPr>
          <p:cNvPr id="12" name="TextBox 12"/>
          <p:cNvSpPr txBox="1"/>
          <p:nvPr/>
        </p:nvSpPr>
        <p:spPr>
          <a:xfrm>
            <a:off x="2810418" y="3275189"/>
            <a:ext cx="5603867" cy="830140"/>
          </a:xfrm>
          <a:prstGeom prst="rect">
            <a:avLst/>
          </a:prstGeom>
        </p:spPr>
        <p:txBody>
          <a:bodyPr lIns="0" tIns="0" rIns="0" bIns="0" rtlCol="0" anchor="t">
            <a:spAutoFit/>
          </a:bodyPr>
          <a:lstStyle/>
          <a:p>
            <a:pPr algn="l">
              <a:lnSpc>
                <a:spcPts val="6864"/>
              </a:lnSpc>
              <a:spcBef>
                <a:spcPct val="0"/>
              </a:spcBef>
            </a:pPr>
            <a:r>
              <a:rPr lang="en-US" sz="4903" b="1">
                <a:solidFill>
                  <a:srgbClr val="FFFFFF"/>
                </a:solidFill>
                <a:latin typeface="Montaser Arabic Ultra-Bold"/>
                <a:ea typeface="Montaser Arabic Ultra-Bold"/>
                <a:cs typeface="Montaser Arabic Ultra-Bold"/>
                <a:sym typeface="Montaser Arabic Ultra-Bold"/>
              </a:rPr>
              <a:t>ALUR PROGRAM</a:t>
            </a:r>
          </a:p>
        </p:txBody>
      </p:sp>
      <p:sp>
        <p:nvSpPr>
          <p:cNvPr id="13" name="TextBox 13"/>
          <p:cNvSpPr txBox="1"/>
          <p:nvPr/>
        </p:nvSpPr>
        <p:spPr>
          <a:xfrm>
            <a:off x="1731361" y="4535930"/>
            <a:ext cx="7412639" cy="3556000"/>
          </a:xfrm>
          <a:prstGeom prst="rect">
            <a:avLst/>
          </a:prstGeom>
        </p:spPr>
        <p:txBody>
          <a:bodyPr lIns="0" tIns="0" rIns="0" bIns="0" rtlCol="0" anchor="t">
            <a:spAutoFit/>
          </a:bodyPr>
          <a:lstStyle/>
          <a:p>
            <a:pPr algn="just">
              <a:lnSpc>
                <a:spcPts val="2600"/>
              </a:lnSpc>
            </a:pPr>
            <a:r>
              <a:rPr lang="en-US" sz="2000">
                <a:solidFill>
                  <a:srgbClr val="FFFFFF"/>
                </a:solidFill>
                <a:latin typeface="Montserrat"/>
                <a:ea typeface="Montserrat"/>
                <a:cs typeface="Montserrat"/>
                <a:sym typeface="Montserrat"/>
              </a:rPr>
              <a:t>Program diawali dengan inisialisasi nomor antrean sebagai nilai awal. Setelah itu, sistem akan menampilkan menu utama kepada pengguna.</a:t>
            </a:r>
          </a:p>
          <a:p>
            <a:pPr algn="just">
              <a:lnSpc>
                <a:spcPts val="2600"/>
              </a:lnSpc>
            </a:pPr>
            <a:endParaRPr lang="en-US" sz="2000">
              <a:solidFill>
                <a:srgbClr val="FFFFFF"/>
              </a:solidFill>
              <a:latin typeface="Montserrat"/>
              <a:ea typeface="Montserrat"/>
              <a:cs typeface="Montserrat"/>
              <a:sym typeface="Montserrat"/>
            </a:endParaRPr>
          </a:p>
          <a:p>
            <a:pPr algn="just">
              <a:lnSpc>
                <a:spcPts val="2600"/>
              </a:lnSpc>
            </a:pPr>
            <a:r>
              <a:rPr lang="en-US" sz="2000">
                <a:solidFill>
                  <a:srgbClr val="FFFFFF"/>
                </a:solidFill>
                <a:latin typeface="Montserrat"/>
                <a:ea typeface="Montserrat"/>
                <a:cs typeface="Montserrat"/>
                <a:sym typeface="Montserrat"/>
              </a:rPr>
              <a:t>Pengguna memasukkan pilihan menu, lalu program melakukan percabangan sesuai input tersebut.</a:t>
            </a:r>
          </a:p>
          <a:p>
            <a:pPr algn="just">
              <a:lnSpc>
                <a:spcPts val="2600"/>
              </a:lnSpc>
            </a:pPr>
            <a:endParaRPr lang="en-US" sz="2000">
              <a:solidFill>
                <a:srgbClr val="FFFFFF"/>
              </a:solidFill>
              <a:latin typeface="Montserrat"/>
              <a:ea typeface="Montserrat"/>
              <a:cs typeface="Montserrat"/>
              <a:sym typeface="Montserrat"/>
            </a:endParaRPr>
          </a:p>
          <a:p>
            <a:pPr algn="just">
              <a:lnSpc>
                <a:spcPts val="2600"/>
              </a:lnSpc>
            </a:pPr>
            <a:r>
              <a:rPr lang="en-US" sz="2000">
                <a:solidFill>
                  <a:srgbClr val="FFFFFF"/>
                </a:solidFill>
                <a:latin typeface="Montserrat"/>
                <a:ea typeface="Montserrat"/>
                <a:cs typeface="Montserrat"/>
                <a:sym typeface="Montserrat"/>
              </a:rPr>
              <a:t>Pada proses pemanggilan antrean, sistem akan selalu memeriksa antrean prioritas terlebih dahulu. Setelah satu proses selesai, pengguna dapat kembali ke menu utama atau keluar dari aplikasi.</a:t>
            </a:r>
          </a:p>
        </p:txBody>
      </p:sp>
      <p:sp>
        <p:nvSpPr>
          <p:cNvPr id="14" name="TextBox 14"/>
          <p:cNvSpPr txBox="1"/>
          <p:nvPr/>
        </p:nvSpPr>
        <p:spPr>
          <a:xfrm>
            <a:off x="1736738" y="3322814"/>
            <a:ext cx="1200375" cy="775970"/>
          </a:xfrm>
          <a:prstGeom prst="rect">
            <a:avLst/>
          </a:prstGeom>
        </p:spPr>
        <p:txBody>
          <a:bodyPr lIns="0" tIns="0" rIns="0" bIns="0" rtlCol="0" anchor="t">
            <a:spAutoFit/>
          </a:bodyPr>
          <a:lstStyle/>
          <a:p>
            <a:pPr algn="just">
              <a:lnSpc>
                <a:spcPts val="6369"/>
              </a:lnSpc>
            </a:pPr>
            <a:r>
              <a:rPr lang="en-US" sz="4899" b="1">
                <a:solidFill>
                  <a:srgbClr val="04E1F9"/>
                </a:solidFill>
                <a:latin typeface="Montserrat Bold"/>
                <a:ea typeface="Montserrat Bold"/>
                <a:cs typeface="Montserrat Bold"/>
                <a:sym typeface="Montserrat Bold"/>
              </a:rPr>
              <a:t>03.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sp>
      <p:sp>
        <p:nvSpPr>
          <p:cNvPr id="3" name="Freeform 3"/>
          <p:cNvSpPr/>
          <p:nvPr/>
        </p:nvSpPr>
        <p:spPr>
          <a:xfrm>
            <a:off x="13982685" y="-2217964"/>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832600" y="8721930"/>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519332" y="1028700"/>
            <a:ext cx="6027925" cy="621048"/>
            <a:chOff x="0" y="0"/>
            <a:chExt cx="8037233" cy="828064"/>
          </a:xfrm>
        </p:grpSpPr>
        <p:grpSp>
          <p:nvGrpSpPr>
            <p:cNvPr id="6" name="Group 6"/>
            <p:cNvGrpSpPr/>
            <p:nvPr/>
          </p:nvGrpSpPr>
          <p:grpSpPr>
            <a:xfrm>
              <a:off x="0" y="0"/>
              <a:ext cx="801903" cy="80190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98"/>
                  </a:lnSpc>
                </a:pPr>
                <a:endParaRPr/>
              </a:p>
            </p:txBody>
          </p:sp>
        </p:grpSp>
        <p:sp>
          <p:nvSpPr>
            <p:cNvPr id="9" name="Freeform 9"/>
            <p:cNvSpPr/>
            <p:nvPr/>
          </p:nvSpPr>
          <p:spPr>
            <a:xfrm>
              <a:off x="0" y="0"/>
              <a:ext cx="801903" cy="801903"/>
            </a:xfrm>
            <a:custGeom>
              <a:avLst/>
              <a:gdLst/>
              <a:ahLst/>
              <a:cxnLst/>
              <a:rect l="l" t="t" r="r" b="b"/>
              <a:pathLst>
                <a:path w="801903" h="801903">
                  <a:moveTo>
                    <a:pt x="0" y="0"/>
                  </a:moveTo>
                  <a:lnTo>
                    <a:pt x="801903" y="0"/>
                  </a:lnTo>
                  <a:lnTo>
                    <a:pt x="801903" y="801903"/>
                  </a:lnTo>
                  <a:lnTo>
                    <a:pt x="0" y="801903"/>
                  </a:lnTo>
                  <a:lnTo>
                    <a:pt x="0" y="0"/>
                  </a:lnTo>
                  <a:close/>
                </a:path>
              </a:pathLst>
            </a:custGeom>
            <a:blipFill>
              <a:blip r:embed="rId5"/>
              <a:stretch>
                <a:fillRect/>
              </a:stretch>
            </a:blipFill>
          </p:spPr>
        </p:sp>
        <p:sp>
          <p:nvSpPr>
            <p:cNvPr id="10" name="TextBox 10"/>
            <p:cNvSpPr txBox="1"/>
            <p:nvPr/>
          </p:nvSpPr>
          <p:spPr>
            <a:xfrm>
              <a:off x="1065222" y="-19050"/>
              <a:ext cx="6972010" cy="847114"/>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Laporan Tugas Projek</a:t>
              </a:r>
            </a:p>
            <a:p>
              <a:pPr algn="l">
                <a:lnSpc>
                  <a:spcPts val="1672"/>
                </a:lnSpc>
              </a:pPr>
              <a:r>
                <a:rPr lang="en-US" sz="2229" b="1">
                  <a:solidFill>
                    <a:srgbClr val="FFFFFF"/>
                  </a:solidFill>
                  <a:latin typeface="Montserrat Bold"/>
                  <a:ea typeface="Montserrat Bold"/>
                  <a:cs typeface="Montserrat Bold"/>
                  <a:sym typeface="Montserrat Bold"/>
                </a:rPr>
                <a:t>Dasar Sistem Komputer (DSK 2025)</a:t>
              </a:r>
            </a:p>
          </p:txBody>
        </p:sp>
      </p:grpSp>
      <p:sp>
        <p:nvSpPr>
          <p:cNvPr id="11" name="Freeform 11"/>
          <p:cNvSpPr/>
          <p:nvPr/>
        </p:nvSpPr>
        <p:spPr>
          <a:xfrm>
            <a:off x="12599593" y="1621179"/>
            <a:ext cx="4890148" cy="2484523"/>
          </a:xfrm>
          <a:custGeom>
            <a:avLst/>
            <a:gdLst/>
            <a:ahLst/>
            <a:cxnLst/>
            <a:rect l="l" t="t" r="r" b="b"/>
            <a:pathLst>
              <a:path w="4890148" h="2484523">
                <a:moveTo>
                  <a:pt x="0" y="0"/>
                </a:moveTo>
                <a:lnTo>
                  <a:pt x="4890148" y="0"/>
                </a:lnTo>
                <a:lnTo>
                  <a:pt x="4890148" y="2484523"/>
                </a:lnTo>
                <a:lnTo>
                  <a:pt x="0" y="2484523"/>
                </a:lnTo>
                <a:lnTo>
                  <a:pt x="0" y="0"/>
                </a:lnTo>
                <a:close/>
              </a:path>
            </a:pathLst>
          </a:custGeom>
          <a:blipFill>
            <a:blip r:embed="rId6"/>
            <a:stretch>
              <a:fillRect r="-51248" b="-69313"/>
            </a:stretch>
          </a:blipFill>
        </p:spPr>
      </p:sp>
      <p:sp>
        <p:nvSpPr>
          <p:cNvPr id="12" name="Freeform 12"/>
          <p:cNvSpPr/>
          <p:nvPr/>
        </p:nvSpPr>
        <p:spPr>
          <a:xfrm>
            <a:off x="12599593" y="4470012"/>
            <a:ext cx="4890148" cy="3952097"/>
          </a:xfrm>
          <a:custGeom>
            <a:avLst/>
            <a:gdLst/>
            <a:ahLst/>
            <a:cxnLst/>
            <a:rect l="l" t="t" r="r" b="b"/>
            <a:pathLst>
              <a:path w="4890148" h="3952097">
                <a:moveTo>
                  <a:pt x="0" y="0"/>
                </a:moveTo>
                <a:lnTo>
                  <a:pt x="4890148" y="0"/>
                </a:lnTo>
                <a:lnTo>
                  <a:pt x="4890148" y="3952098"/>
                </a:lnTo>
                <a:lnTo>
                  <a:pt x="0" y="3952098"/>
                </a:lnTo>
                <a:lnTo>
                  <a:pt x="0" y="0"/>
                </a:lnTo>
                <a:close/>
              </a:path>
            </a:pathLst>
          </a:custGeom>
          <a:blipFill>
            <a:blip r:embed="rId7"/>
            <a:stretch>
              <a:fillRect r="-43039"/>
            </a:stretch>
          </a:blipFill>
        </p:spPr>
      </p:sp>
      <p:sp>
        <p:nvSpPr>
          <p:cNvPr id="13" name="TextBox 13"/>
          <p:cNvSpPr txBox="1"/>
          <p:nvPr/>
        </p:nvSpPr>
        <p:spPr>
          <a:xfrm>
            <a:off x="2506005" y="2636401"/>
            <a:ext cx="4460027" cy="830140"/>
          </a:xfrm>
          <a:prstGeom prst="rect">
            <a:avLst/>
          </a:prstGeom>
        </p:spPr>
        <p:txBody>
          <a:bodyPr lIns="0" tIns="0" rIns="0" bIns="0" rtlCol="0" anchor="t">
            <a:spAutoFit/>
          </a:bodyPr>
          <a:lstStyle/>
          <a:p>
            <a:pPr algn="l">
              <a:lnSpc>
                <a:spcPts val="6864"/>
              </a:lnSpc>
              <a:spcBef>
                <a:spcPct val="0"/>
              </a:spcBef>
            </a:pPr>
            <a:r>
              <a:rPr lang="en-US" sz="4903" b="1">
                <a:solidFill>
                  <a:srgbClr val="FFFFFF"/>
                </a:solidFill>
                <a:latin typeface="Montaser Arabic Ultra-Bold"/>
                <a:ea typeface="Montaser Arabic Ultra-Bold"/>
                <a:cs typeface="Montaser Arabic Ultra-Bold"/>
                <a:sym typeface="Montaser Arabic Ultra-Bold"/>
              </a:rPr>
              <a:t>Fitur Aplikasi</a:t>
            </a:r>
          </a:p>
        </p:txBody>
      </p:sp>
      <p:sp>
        <p:nvSpPr>
          <p:cNvPr id="14" name="TextBox 14"/>
          <p:cNvSpPr txBox="1"/>
          <p:nvPr/>
        </p:nvSpPr>
        <p:spPr>
          <a:xfrm>
            <a:off x="1519332" y="3838454"/>
            <a:ext cx="8742465" cy="2666195"/>
          </a:xfrm>
          <a:prstGeom prst="rect">
            <a:avLst/>
          </a:prstGeom>
        </p:spPr>
        <p:txBody>
          <a:bodyPr lIns="0" tIns="0" rIns="0" bIns="0" rtlCol="0" anchor="t">
            <a:spAutoFit/>
          </a:bodyPr>
          <a:lstStyle/>
          <a:p>
            <a:pPr algn="l">
              <a:lnSpc>
                <a:spcPts val="3007"/>
              </a:lnSpc>
            </a:pPr>
            <a:r>
              <a:rPr lang="en-US" sz="2313">
                <a:solidFill>
                  <a:srgbClr val="FFFFFF"/>
                </a:solidFill>
                <a:latin typeface="Montserrat"/>
                <a:ea typeface="Montserrat"/>
                <a:cs typeface="Montserrat"/>
                <a:sym typeface="Montserrat"/>
              </a:rPr>
              <a:t>Aplikasi ini menyediakan fitur pengambilan antrean reguler dan antrean prioritas.</a:t>
            </a:r>
          </a:p>
          <a:p>
            <a:pPr algn="l">
              <a:lnSpc>
                <a:spcPts val="3007"/>
              </a:lnSpc>
            </a:pPr>
            <a:r>
              <a:rPr lang="en-US" sz="2313">
                <a:solidFill>
                  <a:srgbClr val="FFFFFF"/>
                </a:solidFill>
                <a:latin typeface="Montserrat"/>
                <a:ea typeface="Montserrat"/>
                <a:cs typeface="Montserrat"/>
                <a:sym typeface="Montserrat"/>
              </a:rPr>
              <a:t>Saat antrean dipanggil, sistem akan memproses antrean prioritas lebih dulu sebelum antrean reguler.</a:t>
            </a:r>
          </a:p>
          <a:p>
            <a:pPr algn="l">
              <a:lnSpc>
                <a:spcPts val="3007"/>
              </a:lnSpc>
            </a:pPr>
            <a:r>
              <a:rPr lang="en-US" sz="2313">
                <a:solidFill>
                  <a:srgbClr val="FFFFFF"/>
                </a:solidFill>
                <a:latin typeface="Montserrat"/>
                <a:ea typeface="Montserrat"/>
                <a:cs typeface="Montserrat"/>
                <a:sym typeface="Montserrat"/>
              </a:rPr>
              <a:t>Jika tidak ada antrean yang tersedia, aplikasi akan menampilkan informasi bahwa antrean masih kosong.</a:t>
            </a:r>
          </a:p>
          <a:p>
            <a:pPr algn="l">
              <a:lnSpc>
                <a:spcPts val="3007"/>
              </a:lnSpc>
            </a:pPr>
            <a:r>
              <a:rPr lang="en-US" sz="2313">
                <a:solidFill>
                  <a:srgbClr val="FFFFFF"/>
                </a:solidFill>
                <a:latin typeface="Montserrat"/>
                <a:ea typeface="Montserrat"/>
                <a:cs typeface="Montserrat"/>
                <a:sym typeface="Montserrat"/>
              </a:rPr>
              <a:t>Selain itu, tersedia menu untuk keluar dari aplikasi.</a:t>
            </a:r>
          </a:p>
        </p:txBody>
      </p:sp>
      <p:sp>
        <p:nvSpPr>
          <p:cNvPr id="15" name="TextBox 15"/>
          <p:cNvSpPr txBox="1"/>
          <p:nvPr/>
        </p:nvSpPr>
        <p:spPr>
          <a:xfrm>
            <a:off x="1437596" y="2684026"/>
            <a:ext cx="1200375" cy="775970"/>
          </a:xfrm>
          <a:prstGeom prst="rect">
            <a:avLst/>
          </a:prstGeom>
        </p:spPr>
        <p:txBody>
          <a:bodyPr lIns="0" tIns="0" rIns="0" bIns="0" rtlCol="0" anchor="t">
            <a:spAutoFit/>
          </a:bodyPr>
          <a:lstStyle/>
          <a:p>
            <a:pPr algn="just">
              <a:lnSpc>
                <a:spcPts val="6369"/>
              </a:lnSpc>
            </a:pPr>
            <a:r>
              <a:rPr lang="en-US" sz="4899" b="1" dirty="0">
                <a:solidFill>
                  <a:srgbClr val="04E1F9"/>
                </a:solidFill>
                <a:latin typeface="Montserrat Bold"/>
                <a:ea typeface="Montserrat Bold"/>
                <a:cs typeface="Montserrat Bold"/>
                <a:sym typeface="Montserrat Bold"/>
              </a:rPr>
              <a:t>0</a:t>
            </a:r>
            <a:r>
              <a:rPr lang="id-ID" sz="4899" b="1" dirty="0">
                <a:solidFill>
                  <a:srgbClr val="04E1F9"/>
                </a:solidFill>
                <a:latin typeface="Montserrat Bold"/>
                <a:ea typeface="Montserrat Bold"/>
                <a:cs typeface="Montserrat Bold"/>
                <a:sym typeface="Montserrat Bold"/>
              </a:rPr>
              <a:t>4</a:t>
            </a:r>
            <a:r>
              <a:rPr lang="en-US" sz="4899" b="1" dirty="0">
                <a:solidFill>
                  <a:srgbClr val="04E1F9"/>
                </a:solidFill>
                <a:latin typeface="Montserrat Bold"/>
                <a:ea typeface="Montserrat Bold"/>
                <a:cs typeface="Montserrat Bold"/>
                <a:sym typeface="Montserrat Bold"/>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sp>
      <p:grpSp>
        <p:nvGrpSpPr>
          <p:cNvPr id="3" name="Group 3"/>
          <p:cNvGrpSpPr/>
          <p:nvPr/>
        </p:nvGrpSpPr>
        <p:grpSpPr>
          <a:xfrm>
            <a:off x="1028700" y="2639980"/>
            <a:ext cx="8975617" cy="900805"/>
            <a:chOff x="0" y="0"/>
            <a:chExt cx="6219629" cy="624211"/>
          </a:xfrm>
        </p:grpSpPr>
        <p:sp>
          <p:nvSpPr>
            <p:cNvPr id="4" name="Freeform 4"/>
            <p:cNvSpPr/>
            <p:nvPr/>
          </p:nvSpPr>
          <p:spPr>
            <a:xfrm>
              <a:off x="0" y="0"/>
              <a:ext cx="6219629" cy="624211"/>
            </a:xfrm>
            <a:custGeom>
              <a:avLst/>
              <a:gdLst/>
              <a:ahLst/>
              <a:cxnLst/>
              <a:rect l="l" t="t" r="r" b="b"/>
              <a:pathLst>
                <a:path w="6219629" h="624211">
                  <a:moveTo>
                    <a:pt x="6016429" y="0"/>
                  </a:moveTo>
                  <a:cubicBezTo>
                    <a:pt x="6128653" y="0"/>
                    <a:pt x="6219629" y="139734"/>
                    <a:pt x="6219629" y="312105"/>
                  </a:cubicBezTo>
                  <a:cubicBezTo>
                    <a:pt x="6219629" y="484476"/>
                    <a:pt x="6128653" y="624211"/>
                    <a:pt x="6016429" y="624211"/>
                  </a:cubicBezTo>
                  <a:lnTo>
                    <a:pt x="203200" y="624211"/>
                  </a:lnTo>
                  <a:cubicBezTo>
                    <a:pt x="90976" y="624211"/>
                    <a:pt x="0" y="484476"/>
                    <a:pt x="0" y="312105"/>
                  </a:cubicBezTo>
                  <a:cubicBezTo>
                    <a:pt x="0" y="139734"/>
                    <a:pt x="90976" y="0"/>
                    <a:pt x="203200" y="0"/>
                  </a:cubicBezTo>
                  <a:close/>
                </a:path>
              </a:pathLst>
            </a:custGeom>
            <a:gradFill rotWithShape="1">
              <a:gsLst>
                <a:gs pos="0">
                  <a:srgbClr val="002832">
                    <a:alpha val="100000"/>
                  </a:srgbClr>
                </a:gs>
                <a:gs pos="100000">
                  <a:srgbClr val="00B1C4">
                    <a:alpha val="100000"/>
                  </a:srgbClr>
                </a:gs>
              </a:gsLst>
              <a:lin ang="0"/>
            </a:gradFill>
          </p:spPr>
        </p:sp>
        <p:sp>
          <p:nvSpPr>
            <p:cNvPr id="5" name="TextBox 5"/>
            <p:cNvSpPr txBox="1"/>
            <p:nvPr/>
          </p:nvSpPr>
          <p:spPr>
            <a:xfrm>
              <a:off x="0" y="-38100"/>
              <a:ext cx="6219629" cy="662311"/>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3982685" y="-2217964"/>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7" name="Freeform 7"/>
          <p:cNvSpPr/>
          <p:nvPr/>
        </p:nvSpPr>
        <p:spPr>
          <a:xfrm>
            <a:off x="-832600" y="8721930"/>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8" name="Freeform 8"/>
          <p:cNvSpPr/>
          <p:nvPr/>
        </p:nvSpPr>
        <p:spPr>
          <a:xfrm>
            <a:off x="1437596" y="2278889"/>
            <a:ext cx="4486604" cy="785156"/>
          </a:xfrm>
          <a:custGeom>
            <a:avLst/>
            <a:gdLst/>
            <a:ahLst/>
            <a:cxnLst/>
            <a:rect l="l" t="t" r="r" b="b"/>
            <a:pathLst>
              <a:path w="4486604" h="785156">
                <a:moveTo>
                  <a:pt x="0" y="0"/>
                </a:moveTo>
                <a:lnTo>
                  <a:pt x="4486603" y="0"/>
                </a:lnTo>
                <a:lnTo>
                  <a:pt x="4486603" y="785156"/>
                </a:lnTo>
                <a:lnTo>
                  <a:pt x="0" y="785156"/>
                </a:lnTo>
                <a:lnTo>
                  <a:pt x="0" y="0"/>
                </a:lnTo>
                <a:close/>
              </a:path>
            </a:pathLst>
          </a:custGeom>
          <a:blipFill>
            <a:blip r:embed="rId5"/>
            <a:stretch>
              <a:fillRect/>
            </a:stretch>
          </a:blipFill>
        </p:spPr>
      </p:sp>
      <p:grpSp>
        <p:nvGrpSpPr>
          <p:cNvPr id="9" name="Group 9"/>
          <p:cNvGrpSpPr/>
          <p:nvPr/>
        </p:nvGrpSpPr>
        <p:grpSpPr>
          <a:xfrm>
            <a:off x="1519332" y="1028700"/>
            <a:ext cx="6027925" cy="621048"/>
            <a:chOff x="0" y="0"/>
            <a:chExt cx="8037233" cy="828064"/>
          </a:xfrm>
        </p:grpSpPr>
        <p:grpSp>
          <p:nvGrpSpPr>
            <p:cNvPr id="10" name="Group 10"/>
            <p:cNvGrpSpPr/>
            <p:nvPr/>
          </p:nvGrpSpPr>
          <p:grpSpPr>
            <a:xfrm>
              <a:off x="0" y="0"/>
              <a:ext cx="801903" cy="80190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898"/>
                  </a:lnSpc>
                </a:pPr>
                <a:endParaRPr/>
              </a:p>
            </p:txBody>
          </p:sp>
        </p:grpSp>
        <p:sp>
          <p:nvSpPr>
            <p:cNvPr id="13" name="Freeform 13"/>
            <p:cNvSpPr/>
            <p:nvPr/>
          </p:nvSpPr>
          <p:spPr>
            <a:xfrm>
              <a:off x="0" y="0"/>
              <a:ext cx="801903" cy="801903"/>
            </a:xfrm>
            <a:custGeom>
              <a:avLst/>
              <a:gdLst/>
              <a:ahLst/>
              <a:cxnLst/>
              <a:rect l="l" t="t" r="r" b="b"/>
              <a:pathLst>
                <a:path w="801903" h="801903">
                  <a:moveTo>
                    <a:pt x="0" y="0"/>
                  </a:moveTo>
                  <a:lnTo>
                    <a:pt x="801903" y="0"/>
                  </a:lnTo>
                  <a:lnTo>
                    <a:pt x="801903" y="801903"/>
                  </a:lnTo>
                  <a:lnTo>
                    <a:pt x="0" y="801903"/>
                  </a:lnTo>
                  <a:lnTo>
                    <a:pt x="0" y="0"/>
                  </a:lnTo>
                  <a:close/>
                </a:path>
              </a:pathLst>
            </a:custGeom>
            <a:blipFill>
              <a:blip r:embed="rId6"/>
              <a:stretch>
                <a:fillRect/>
              </a:stretch>
            </a:blipFill>
          </p:spPr>
        </p:sp>
        <p:sp>
          <p:nvSpPr>
            <p:cNvPr id="14" name="TextBox 14"/>
            <p:cNvSpPr txBox="1"/>
            <p:nvPr/>
          </p:nvSpPr>
          <p:spPr>
            <a:xfrm>
              <a:off x="1065222" y="-19050"/>
              <a:ext cx="6972010" cy="847114"/>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Laporan Tugas Projek</a:t>
              </a:r>
            </a:p>
            <a:p>
              <a:pPr algn="l">
                <a:lnSpc>
                  <a:spcPts val="1672"/>
                </a:lnSpc>
              </a:pPr>
              <a:r>
                <a:rPr lang="en-US" sz="2229" b="1">
                  <a:solidFill>
                    <a:srgbClr val="FFFFFF"/>
                  </a:solidFill>
                  <a:latin typeface="Montserrat Bold"/>
                  <a:ea typeface="Montserrat Bold"/>
                  <a:cs typeface="Montserrat Bold"/>
                  <a:sym typeface="Montserrat Bold"/>
                </a:rPr>
                <a:t>Dasar Sistem Komputer (DSK 2025)</a:t>
              </a:r>
            </a:p>
          </p:txBody>
        </p:sp>
      </p:grpSp>
      <p:sp>
        <p:nvSpPr>
          <p:cNvPr id="15" name="Freeform 15"/>
          <p:cNvSpPr/>
          <p:nvPr/>
        </p:nvSpPr>
        <p:spPr>
          <a:xfrm>
            <a:off x="11625193" y="1774133"/>
            <a:ext cx="5320828" cy="7288805"/>
          </a:xfrm>
          <a:custGeom>
            <a:avLst/>
            <a:gdLst/>
            <a:ahLst/>
            <a:cxnLst/>
            <a:rect l="l" t="t" r="r" b="b"/>
            <a:pathLst>
              <a:path w="5320828" h="7288805">
                <a:moveTo>
                  <a:pt x="0" y="0"/>
                </a:moveTo>
                <a:lnTo>
                  <a:pt x="5320828" y="0"/>
                </a:lnTo>
                <a:lnTo>
                  <a:pt x="5320828" y="7288805"/>
                </a:lnTo>
                <a:lnTo>
                  <a:pt x="0" y="7288805"/>
                </a:lnTo>
                <a:lnTo>
                  <a:pt x="0" y="0"/>
                </a:lnTo>
                <a:close/>
              </a:path>
            </a:pathLst>
          </a:custGeom>
          <a:blipFill>
            <a:blip r:embed="rId7"/>
            <a:stretch>
              <a:fillRect/>
            </a:stretch>
          </a:blipFill>
        </p:spPr>
      </p:sp>
      <p:sp>
        <p:nvSpPr>
          <p:cNvPr id="16" name="TextBox 16"/>
          <p:cNvSpPr txBox="1"/>
          <p:nvPr/>
        </p:nvSpPr>
        <p:spPr>
          <a:xfrm>
            <a:off x="2385977" y="2845273"/>
            <a:ext cx="7232994" cy="599116"/>
          </a:xfrm>
          <a:prstGeom prst="rect">
            <a:avLst/>
          </a:prstGeom>
        </p:spPr>
        <p:txBody>
          <a:bodyPr lIns="0" tIns="0" rIns="0" bIns="0" rtlCol="0" anchor="t">
            <a:spAutoFit/>
          </a:bodyPr>
          <a:lstStyle/>
          <a:p>
            <a:pPr algn="l">
              <a:lnSpc>
                <a:spcPts val="4598"/>
              </a:lnSpc>
            </a:pPr>
            <a:r>
              <a:rPr lang="en-US" sz="4790" b="1">
                <a:solidFill>
                  <a:srgbClr val="FFFFFF"/>
                </a:solidFill>
                <a:latin typeface="Montaser Arabic Ultra-Bold"/>
                <a:ea typeface="Montaser Arabic Ultra-Bold"/>
                <a:cs typeface="Montaser Arabic Ultra-Bold"/>
                <a:sym typeface="Montaser Arabic Ultra-Bold"/>
              </a:rPr>
              <a:t>Implementasi Aplikasi</a:t>
            </a:r>
          </a:p>
        </p:txBody>
      </p:sp>
      <p:sp>
        <p:nvSpPr>
          <p:cNvPr id="17" name="TextBox 17"/>
          <p:cNvSpPr txBox="1"/>
          <p:nvPr/>
        </p:nvSpPr>
        <p:spPr>
          <a:xfrm>
            <a:off x="1323927" y="3831473"/>
            <a:ext cx="8282769" cy="3809195"/>
          </a:xfrm>
          <a:prstGeom prst="rect">
            <a:avLst/>
          </a:prstGeom>
        </p:spPr>
        <p:txBody>
          <a:bodyPr lIns="0" tIns="0" rIns="0" bIns="0" rtlCol="0" anchor="t">
            <a:spAutoFit/>
          </a:bodyPr>
          <a:lstStyle/>
          <a:p>
            <a:pPr algn="l">
              <a:lnSpc>
                <a:spcPts val="3007"/>
              </a:lnSpc>
            </a:pPr>
            <a:r>
              <a:rPr lang="en-US" sz="2313">
                <a:solidFill>
                  <a:srgbClr val="FFFFFF"/>
                </a:solidFill>
                <a:latin typeface="Montserrat"/>
                <a:ea typeface="Montserrat"/>
                <a:cs typeface="Montserrat"/>
                <a:sym typeface="Montserrat"/>
              </a:rPr>
              <a:t>Implementasi aplikasi dilakukan dengan menulis kode menggunakan bahasa Assembly x86. Kode tersebut kemudian dirakit menggunakan assembler seperti TASM atau MASM. Program dijalankan pada emulator EMU8086 agar dapat diuji tanpa menggunakan perangkat keras langsung. Pengujian dilakukan dengan berbagai skenario, seperti antrean kosong, antrean reguler saja, dan antrean prioritas, untuk memastikan logika program berjalan dengan benar.</a:t>
            </a:r>
          </a:p>
          <a:p>
            <a:pPr algn="l">
              <a:lnSpc>
                <a:spcPts val="3007"/>
              </a:lnSpc>
            </a:pPr>
            <a:endParaRPr lang="en-US" sz="2313">
              <a:solidFill>
                <a:srgbClr val="FFFFFF"/>
              </a:solidFill>
              <a:latin typeface="Montserrat"/>
              <a:ea typeface="Montserrat"/>
              <a:cs typeface="Montserrat"/>
              <a:sym typeface="Montserrat"/>
            </a:endParaRPr>
          </a:p>
        </p:txBody>
      </p:sp>
      <p:sp>
        <p:nvSpPr>
          <p:cNvPr id="18" name="TextBox 18"/>
          <p:cNvSpPr txBox="1"/>
          <p:nvPr/>
        </p:nvSpPr>
        <p:spPr>
          <a:xfrm>
            <a:off x="1323927" y="2683348"/>
            <a:ext cx="1200375" cy="775970"/>
          </a:xfrm>
          <a:prstGeom prst="rect">
            <a:avLst/>
          </a:prstGeom>
        </p:spPr>
        <p:txBody>
          <a:bodyPr lIns="0" tIns="0" rIns="0" bIns="0" rtlCol="0" anchor="t">
            <a:spAutoFit/>
          </a:bodyPr>
          <a:lstStyle/>
          <a:p>
            <a:pPr algn="just">
              <a:lnSpc>
                <a:spcPts val="6369"/>
              </a:lnSpc>
            </a:pPr>
            <a:r>
              <a:rPr lang="en-US" sz="4899" b="1" dirty="0">
                <a:solidFill>
                  <a:srgbClr val="04E1F9"/>
                </a:solidFill>
                <a:latin typeface="Montserrat Bold"/>
                <a:ea typeface="Montserrat Bold"/>
                <a:cs typeface="Montserrat Bold"/>
                <a:sym typeface="Montserrat Bold"/>
              </a:rPr>
              <a:t>0</a:t>
            </a:r>
            <a:r>
              <a:rPr lang="id-ID" sz="4899" b="1" dirty="0">
                <a:solidFill>
                  <a:srgbClr val="04E1F9"/>
                </a:solidFill>
                <a:latin typeface="Montserrat Bold"/>
                <a:ea typeface="Montserrat Bold"/>
                <a:cs typeface="Montserrat Bold"/>
                <a:sym typeface="Montserrat Bold"/>
              </a:rPr>
              <a:t>5</a:t>
            </a:r>
            <a:r>
              <a:rPr lang="en-US" sz="4899" b="1" dirty="0">
                <a:solidFill>
                  <a:srgbClr val="04E1F9"/>
                </a:solidFill>
                <a:latin typeface="Montserrat Bold"/>
                <a:ea typeface="Montserrat Bold"/>
                <a:cs typeface="Montserrat Bold"/>
                <a:sym typeface="Montserrat Bold"/>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250" r="-6250"/>
            </a:stretch>
          </a:blipFill>
        </p:spPr>
      </p:sp>
      <p:sp>
        <p:nvSpPr>
          <p:cNvPr id="3" name="Freeform 3"/>
          <p:cNvSpPr/>
          <p:nvPr/>
        </p:nvSpPr>
        <p:spPr>
          <a:xfrm>
            <a:off x="6574661" y="-2875072"/>
            <a:ext cx="5138677" cy="4419262"/>
          </a:xfrm>
          <a:custGeom>
            <a:avLst/>
            <a:gdLst/>
            <a:ahLst/>
            <a:cxnLst/>
            <a:rect l="l" t="t" r="r" b="b"/>
            <a:pathLst>
              <a:path w="5138677" h="4419262">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0796297" y="5538592"/>
            <a:ext cx="5138677" cy="4419262"/>
          </a:xfrm>
          <a:custGeom>
            <a:avLst/>
            <a:gdLst/>
            <a:ahLst/>
            <a:cxnLst/>
            <a:rect l="l" t="t" r="r" b="b"/>
            <a:pathLst>
              <a:path w="5138677" h="4419262">
                <a:moveTo>
                  <a:pt x="0" y="0"/>
                </a:moveTo>
                <a:lnTo>
                  <a:pt x="5138677" y="0"/>
                </a:lnTo>
                <a:lnTo>
                  <a:pt x="5138677" y="4419263"/>
                </a:lnTo>
                <a:lnTo>
                  <a:pt x="0" y="4419263"/>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5" name="Freeform 5"/>
          <p:cNvSpPr/>
          <p:nvPr/>
        </p:nvSpPr>
        <p:spPr>
          <a:xfrm>
            <a:off x="-832600" y="8721930"/>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2365448" y="2944248"/>
            <a:ext cx="7187919" cy="628998"/>
          </a:xfrm>
          <a:prstGeom prst="rect">
            <a:avLst/>
          </a:prstGeom>
        </p:spPr>
        <p:txBody>
          <a:bodyPr lIns="0" tIns="0" rIns="0" bIns="0" rtlCol="0" anchor="t">
            <a:spAutoFit/>
          </a:bodyPr>
          <a:lstStyle/>
          <a:p>
            <a:pPr algn="l">
              <a:lnSpc>
                <a:spcPts val="4756"/>
              </a:lnSpc>
            </a:pPr>
            <a:r>
              <a:rPr lang="en-US" sz="4903" b="1">
                <a:solidFill>
                  <a:srgbClr val="FFFFFF"/>
                </a:solidFill>
                <a:latin typeface="Montaser Arabic Ultra-Bold"/>
                <a:ea typeface="Montaser Arabic Ultra-Bold"/>
                <a:cs typeface="Montaser Arabic Ultra-Bold"/>
                <a:sym typeface="Montaser Arabic Ultra-Bold"/>
              </a:rPr>
              <a:t>Sintaks Program</a:t>
            </a:r>
          </a:p>
        </p:txBody>
      </p:sp>
      <p:grpSp>
        <p:nvGrpSpPr>
          <p:cNvPr id="7" name="Group 7"/>
          <p:cNvGrpSpPr/>
          <p:nvPr/>
        </p:nvGrpSpPr>
        <p:grpSpPr>
          <a:xfrm>
            <a:off x="1519332" y="1028700"/>
            <a:ext cx="6027925" cy="621048"/>
            <a:chOff x="0" y="0"/>
            <a:chExt cx="8037233" cy="828064"/>
          </a:xfrm>
        </p:grpSpPr>
        <p:grpSp>
          <p:nvGrpSpPr>
            <p:cNvPr id="8" name="Group 8"/>
            <p:cNvGrpSpPr/>
            <p:nvPr/>
          </p:nvGrpSpPr>
          <p:grpSpPr>
            <a:xfrm>
              <a:off x="0" y="0"/>
              <a:ext cx="801903" cy="80190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0" name="TextBox 10"/>
              <p:cNvSpPr txBox="1"/>
              <p:nvPr/>
            </p:nvSpPr>
            <p:spPr>
              <a:xfrm>
                <a:off x="76200" y="57150"/>
                <a:ext cx="660400" cy="679450"/>
              </a:xfrm>
              <a:prstGeom prst="rect">
                <a:avLst/>
              </a:prstGeom>
            </p:spPr>
            <p:txBody>
              <a:bodyPr lIns="50800" tIns="50800" rIns="50800" bIns="50800" rtlCol="0" anchor="ctr"/>
              <a:lstStyle/>
              <a:p>
                <a:pPr algn="ctr">
                  <a:lnSpc>
                    <a:spcPts val="2898"/>
                  </a:lnSpc>
                </a:pPr>
                <a:endParaRPr/>
              </a:p>
            </p:txBody>
          </p:sp>
        </p:grpSp>
        <p:sp>
          <p:nvSpPr>
            <p:cNvPr id="11" name="Freeform 11"/>
            <p:cNvSpPr/>
            <p:nvPr/>
          </p:nvSpPr>
          <p:spPr>
            <a:xfrm>
              <a:off x="0" y="0"/>
              <a:ext cx="801903" cy="801903"/>
            </a:xfrm>
            <a:custGeom>
              <a:avLst/>
              <a:gdLst/>
              <a:ahLst/>
              <a:cxnLst/>
              <a:rect l="l" t="t" r="r" b="b"/>
              <a:pathLst>
                <a:path w="801903" h="801903">
                  <a:moveTo>
                    <a:pt x="0" y="0"/>
                  </a:moveTo>
                  <a:lnTo>
                    <a:pt x="801903" y="0"/>
                  </a:lnTo>
                  <a:lnTo>
                    <a:pt x="801903" y="801903"/>
                  </a:lnTo>
                  <a:lnTo>
                    <a:pt x="0" y="801903"/>
                  </a:lnTo>
                  <a:lnTo>
                    <a:pt x="0" y="0"/>
                  </a:lnTo>
                  <a:close/>
                </a:path>
              </a:pathLst>
            </a:custGeom>
            <a:blipFill>
              <a:blip r:embed="rId5"/>
              <a:stretch>
                <a:fillRect/>
              </a:stretch>
            </a:blipFill>
          </p:spPr>
        </p:sp>
        <p:sp>
          <p:nvSpPr>
            <p:cNvPr id="12" name="TextBox 12"/>
            <p:cNvSpPr txBox="1"/>
            <p:nvPr/>
          </p:nvSpPr>
          <p:spPr>
            <a:xfrm>
              <a:off x="1065222" y="-19050"/>
              <a:ext cx="6972010" cy="847114"/>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Laporan Tugas Projek</a:t>
              </a:r>
            </a:p>
            <a:p>
              <a:pPr algn="l">
                <a:lnSpc>
                  <a:spcPts val="1672"/>
                </a:lnSpc>
              </a:pPr>
              <a:r>
                <a:rPr lang="en-US" sz="2229" b="1">
                  <a:solidFill>
                    <a:srgbClr val="FFFFFF"/>
                  </a:solidFill>
                  <a:latin typeface="Montserrat Bold"/>
                  <a:ea typeface="Montserrat Bold"/>
                  <a:cs typeface="Montserrat Bold"/>
                  <a:sym typeface="Montserrat Bold"/>
                </a:rPr>
                <a:t>Dasar Sistem Komputer (DSK 2025)</a:t>
              </a:r>
            </a:p>
          </p:txBody>
        </p:sp>
      </p:grpSp>
      <p:sp>
        <p:nvSpPr>
          <p:cNvPr id="13" name="Freeform 13"/>
          <p:cNvSpPr/>
          <p:nvPr/>
        </p:nvSpPr>
        <p:spPr>
          <a:xfrm>
            <a:off x="10226204" y="2423869"/>
            <a:ext cx="7033096" cy="4825904"/>
          </a:xfrm>
          <a:custGeom>
            <a:avLst/>
            <a:gdLst/>
            <a:ahLst/>
            <a:cxnLst/>
            <a:rect l="l" t="t" r="r" b="b"/>
            <a:pathLst>
              <a:path w="7033096" h="4825904">
                <a:moveTo>
                  <a:pt x="0" y="0"/>
                </a:moveTo>
                <a:lnTo>
                  <a:pt x="7033096" y="0"/>
                </a:lnTo>
                <a:lnTo>
                  <a:pt x="7033096" y="4825904"/>
                </a:lnTo>
                <a:lnTo>
                  <a:pt x="0" y="4825904"/>
                </a:lnTo>
                <a:lnTo>
                  <a:pt x="0" y="0"/>
                </a:lnTo>
                <a:close/>
              </a:path>
            </a:pathLst>
          </a:custGeom>
          <a:blipFill>
            <a:blip r:embed="rId6"/>
            <a:stretch>
              <a:fillRect r="-53013"/>
            </a:stretch>
          </a:blipFill>
        </p:spPr>
      </p:sp>
      <p:sp>
        <p:nvSpPr>
          <p:cNvPr id="14" name="TextBox 14"/>
          <p:cNvSpPr txBox="1"/>
          <p:nvPr/>
        </p:nvSpPr>
        <p:spPr>
          <a:xfrm>
            <a:off x="1165073" y="2791848"/>
            <a:ext cx="1200375" cy="775970"/>
          </a:xfrm>
          <a:prstGeom prst="rect">
            <a:avLst/>
          </a:prstGeom>
        </p:spPr>
        <p:txBody>
          <a:bodyPr lIns="0" tIns="0" rIns="0" bIns="0" rtlCol="0" anchor="t">
            <a:spAutoFit/>
          </a:bodyPr>
          <a:lstStyle/>
          <a:p>
            <a:pPr algn="just">
              <a:lnSpc>
                <a:spcPts val="6369"/>
              </a:lnSpc>
            </a:pPr>
            <a:r>
              <a:rPr lang="en-US" sz="4899" b="1" dirty="0">
                <a:solidFill>
                  <a:srgbClr val="04E1F9"/>
                </a:solidFill>
                <a:latin typeface="Montserrat Bold"/>
                <a:ea typeface="Montserrat Bold"/>
                <a:cs typeface="Montserrat Bold"/>
                <a:sym typeface="Montserrat Bold"/>
              </a:rPr>
              <a:t>0</a:t>
            </a:r>
            <a:r>
              <a:rPr lang="id-ID" sz="4899" b="1" dirty="0">
                <a:solidFill>
                  <a:srgbClr val="04E1F9"/>
                </a:solidFill>
                <a:latin typeface="Montserrat Bold"/>
                <a:ea typeface="Montserrat Bold"/>
                <a:cs typeface="Montserrat Bold"/>
                <a:sym typeface="Montserrat Bold"/>
              </a:rPr>
              <a:t>6</a:t>
            </a:r>
            <a:r>
              <a:rPr lang="en-US" sz="4899" b="1" dirty="0">
                <a:solidFill>
                  <a:srgbClr val="04E1F9"/>
                </a:solidFill>
                <a:latin typeface="Montserrat Bold"/>
                <a:ea typeface="Montserrat Bold"/>
                <a:cs typeface="Montserrat Bold"/>
                <a:sym typeface="Montserrat Bold"/>
              </a:rPr>
              <a:t>.</a:t>
            </a:r>
          </a:p>
        </p:txBody>
      </p:sp>
      <p:sp>
        <p:nvSpPr>
          <p:cNvPr id="15" name="TextBox 15"/>
          <p:cNvSpPr txBox="1"/>
          <p:nvPr/>
        </p:nvSpPr>
        <p:spPr>
          <a:xfrm>
            <a:off x="1323927" y="3831473"/>
            <a:ext cx="8282769" cy="2666195"/>
          </a:xfrm>
          <a:prstGeom prst="rect">
            <a:avLst/>
          </a:prstGeom>
        </p:spPr>
        <p:txBody>
          <a:bodyPr lIns="0" tIns="0" rIns="0" bIns="0" rtlCol="0" anchor="t">
            <a:spAutoFit/>
          </a:bodyPr>
          <a:lstStyle/>
          <a:p>
            <a:pPr algn="l">
              <a:lnSpc>
                <a:spcPts val="3007"/>
              </a:lnSpc>
            </a:pPr>
            <a:r>
              <a:rPr lang="en-US" sz="2313">
                <a:solidFill>
                  <a:srgbClr val="FFFFFF"/>
                </a:solidFill>
                <a:latin typeface="Montserrat"/>
                <a:ea typeface="Montserrat"/>
                <a:cs typeface="Montserrat"/>
                <a:sym typeface="Montserrat"/>
              </a:rPr>
              <a:t>Dalam program ini, interrupt INT 21h digunakan untuk menangani proses input dan output. Instruksi CMP berfungsi untuk membandingkan nilai antrean, sedangkan instruksi lompat seperti JMP dan JE digunakan untuk mengatur alur percabangan program. Nilai antrean disimpan di memori agar dapat diakses dan diperbarui selama program berjalan.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12461" t="-15029" b="-18174"/>
            </a:stretch>
          </a:blipFill>
        </p:spPr>
      </p:sp>
      <p:grpSp>
        <p:nvGrpSpPr>
          <p:cNvPr id="3" name="Group 3"/>
          <p:cNvGrpSpPr/>
          <p:nvPr/>
        </p:nvGrpSpPr>
        <p:grpSpPr>
          <a:xfrm>
            <a:off x="0" y="0"/>
            <a:ext cx="12071988" cy="10287000"/>
            <a:chOff x="0" y="0"/>
            <a:chExt cx="3179454" cy="2709333"/>
          </a:xfrm>
        </p:grpSpPr>
        <p:sp>
          <p:nvSpPr>
            <p:cNvPr id="4" name="Freeform 4"/>
            <p:cNvSpPr/>
            <p:nvPr/>
          </p:nvSpPr>
          <p:spPr>
            <a:xfrm>
              <a:off x="0" y="0"/>
              <a:ext cx="3179454" cy="2709333"/>
            </a:xfrm>
            <a:custGeom>
              <a:avLst/>
              <a:gdLst/>
              <a:ahLst/>
              <a:cxnLst/>
              <a:rect l="l" t="t" r="r" b="b"/>
              <a:pathLst>
                <a:path w="3179454" h="2709333">
                  <a:moveTo>
                    <a:pt x="0" y="0"/>
                  </a:moveTo>
                  <a:lnTo>
                    <a:pt x="3179454" y="0"/>
                  </a:lnTo>
                  <a:lnTo>
                    <a:pt x="3179454" y="2709333"/>
                  </a:lnTo>
                  <a:lnTo>
                    <a:pt x="0" y="2709333"/>
                  </a:lnTo>
                  <a:close/>
                </a:path>
              </a:pathLst>
            </a:custGeom>
            <a:gradFill rotWithShape="1">
              <a:gsLst>
                <a:gs pos="0">
                  <a:srgbClr val="000000">
                    <a:alpha val="100000"/>
                  </a:srgbClr>
                </a:gs>
                <a:gs pos="33333">
                  <a:srgbClr val="000000">
                    <a:alpha val="100000"/>
                  </a:srgbClr>
                </a:gs>
                <a:gs pos="66667">
                  <a:srgbClr val="000000">
                    <a:alpha val="82500"/>
                  </a:srgbClr>
                </a:gs>
                <a:gs pos="100000">
                  <a:srgbClr val="000000">
                    <a:alpha val="0"/>
                  </a:srgbClr>
                </a:gs>
              </a:gsLst>
              <a:lin ang="0"/>
            </a:gradFill>
          </p:spPr>
        </p:sp>
        <p:sp>
          <p:nvSpPr>
            <p:cNvPr id="5" name="TextBox 5"/>
            <p:cNvSpPr txBox="1"/>
            <p:nvPr/>
          </p:nvSpPr>
          <p:spPr>
            <a:xfrm>
              <a:off x="0" y="-19050"/>
              <a:ext cx="3179454" cy="2728383"/>
            </a:xfrm>
            <a:prstGeom prst="rect">
              <a:avLst/>
            </a:prstGeom>
          </p:spPr>
          <p:txBody>
            <a:bodyPr lIns="50800" tIns="50800" rIns="50800" bIns="50800" rtlCol="0" anchor="ctr"/>
            <a:lstStyle/>
            <a:p>
              <a:pPr algn="ctr">
                <a:lnSpc>
                  <a:spcPts val="2898"/>
                </a:lnSpc>
              </a:pPr>
              <a:endParaRPr/>
            </a:p>
          </p:txBody>
        </p:sp>
      </p:grpSp>
      <p:sp>
        <p:nvSpPr>
          <p:cNvPr id="6" name="Freeform 6"/>
          <p:cNvSpPr/>
          <p:nvPr/>
        </p:nvSpPr>
        <p:spPr>
          <a:xfrm>
            <a:off x="-832600" y="8721930"/>
            <a:ext cx="5138677" cy="4419262"/>
          </a:xfrm>
          <a:custGeom>
            <a:avLst/>
            <a:gdLst/>
            <a:ahLst/>
            <a:cxnLst/>
            <a:rect l="l" t="t" r="r" b="b"/>
            <a:pathLst>
              <a:path w="5138677" h="4419262">
                <a:moveTo>
                  <a:pt x="0" y="0"/>
                </a:moveTo>
                <a:lnTo>
                  <a:pt x="5138677" y="0"/>
                </a:lnTo>
                <a:lnTo>
                  <a:pt x="5138677"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519332" y="3431014"/>
            <a:ext cx="8159319" cy="3099071"/>
          </a:xfrm>
          <a:prstGeom prst="rect">
            <a:avLst/>
          </a:prstGeom>
        </p:spPr>
        <p:txBody>
          <a:bodyPr lIns="0" tIns="0" rIns="0" bIns="0" rtlCol="0" anchor="t">
            <a:spAutoFit/>
          </a:bodyPr>
          <a:lstStyle/>
          <a:p>
            <a:pPr algn="l">
              <a:lnSpc>
                <a:spcPts val="14910"/>
              </a:lnSpc>
            </a:pPr>
            <a:r>
              <a:rPr lang="en-US" sz="10650" b="1" dirty="0">
                <a:solidFill>
                  <a:srgbClr val="FFFFFF"/>
                </a:solidFill>
                <a:latin typeface="Montaser Arabic Ultra-Bold"/>
                <a:ea typeface="Montaser Arabic Ultra-Bold"/>
                <a:cs typeface="Montaser Arabic Ultra-Bold"/>
                <a:sym typeface="Montaser Arabic Ultra-Bold"/>
              </a:rPr>
              <a:t>TERIMA</a:t>
            </a:r>
          </a:p>
          <a:p>
            <a:pPr algn="l">
              <a:lnSpc>
                <a:spcPts val="5325"/>
              </a:lnSpc>
            </a:pPr>
            <a:r>
              <a:rPr lang="en-US" sz="10650" b="1" dirty="0">
                <a:solidFill>
                  <a:srgbClr val="FFFFFF"/>
                </a:solidFill>
                <a:latin typeface="Montaser Arabic Ultra-Bold"/>
                <a:ea typeface="Montaser Arabic Ultra-Bold"/>
                <a:cs typeface="Montaser Arabic Ultra-Bold"/>
                <a:sym typeface="Montaser Arabic Ultra-Bold"/>
              </a:rPr>
              <a:t>KASIH</a:t>
            </a:r>
          </a:p>
        </p:txBody>
      </p:sp>
      <p:sp>
        <p:nvSpPr>
          <p:cNvPr id="8" name="Freeform 8"/>
          <p:cNvSpPr/>
          <p:nvPr/>
        </p:nvSpPr>
        <p:spPr>
          <a:xfrm>
            <a:off x="6574661" y="-2875072"/>
            <a:ext cx="5138677" cy="4419262"/>
          </a:xfrm>
          <a:custGeom>
            <a:avLst/>
            <a:gdLst/>
            <a:ahLst/>
            <a:cxnLst/>
            <a:rect l="l" t="t" r="r" b="b"/>
            <a:pathLst>
              <a:path w="5138677" h="4419262">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sp>
        <p:nvSpPr>
          <p:cNvPr id="9" name="Freeform 9"/>
          <p:cNvSpPr/>
          <p:nvPr/>
        </p:nvSpPr>
        <p:spPr>
          <a:xfrm>
            <a:off x="17033327" y="4495800"/>
            <a:ext cx="5138677" cy="4419262"/>
          </a:xfrm>
          <a:custGeom>
            <a:avLst/>
            <a:gdLst/>
            <a:ahLst/>
            <a:cxnLst/>
            <a:rect l="l" t="t" r="r" b="b"/>
            <a:pathLst>
              <a:path w="5138677" h="4419262">
                <a:moveTo>
                  <a:pt x="0" y="0"/>
                </a:moveTo>
                <a:lnTo>
                  <a:pt x="5138678" y="0"/>
                </a:lnTo>
                <a:lnTo>
                  <a:pt x="5138678" y="4419262"/>
                </a:lnTo>
                <a:lnTo>
                  <a:pt x="0" y="4419262"/>
                </a:lnTo>
                <a:lnTo>
                  <a:pt x="0" y="0"/>
                </a:lnTo>
                <a:close/>
              </a:path>
            </a:pathLst>
          </a:custGeom>
          <a:blipFill>
            <a:blip r:embed="rId3">
              <a:alphaModFix amt="90000"/>
              <a:extLst>
                <a:ext uri="{96DAC541-7B7A-43D3-8B79-37D633B846F1}">
                  <asvg:svgBlip xmlns:asvg="http://schemas.microsoft.com/office/drawing/2016/SVG/main" r:embed="rId4"/>
                </a:ext>
              </a:extLst>
            </a:blip>
            <a:stretch>
              <a:fillRect/>
            </a:stretch>
          </a:blipFill>
        </p:spPr>
      </p:sp>
      <p:grpSp>
        <p:nvGrpSpPr>
          <p:cNvPr id="10" name="Group 10"/>
          <p:cNvGrpSpPr/>
          <p:nvPr/>
        </p:nvGrpSpPr>
        <p:grpSpPr>
          <a:xfrm>
            <a:off x="1519332" y="1028700"/>
            <a:ext cx="6027925" cy="621048"/>
            <a:chOff x="0" y="0"/>
            <a:chExt cx="8037233" cy="828064"/>
          </a:xfrm>
        </p:grpSpPr>
        <p:grpSp>
          <p:nvGrpSpPr>
            <p:cNvPr id="11" name="Group 11"/>
            <p:cNvGrpSpPr/>
            <p:nvPr/>
          </p:nvGrpSpPr>
          <p:grpSpPr>
            <a:xfrm>
              <a:off x="0" y="0"/>
              <a:ext cx="801903" cy="80190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98"/>
                  </a:lnSpc>
                </a:pPr>
                <a:endParaRPr/>
              </a:p>
            </p:txBody>
          </p:sp>
        </p:grpSp>
        <p:sp>
          <p:nvSpPr>
            <p:cNvPr id="14" name="Freeform 14"/>
            <p:cNvSpPr/>
            <p:nvPr/>
          </p:nvSpPr>
          <p:spPr>
            <a:xfrm>
              <a:off x="0" y="0"/>
              <a:ext cx="801903" cy="801903"/>
            </a:xfrm>
            <a:custGeom>
              <a:avLst/>
              <a:gdLst/>
              <a:ahLst/>
              <a:cxnLst/>
              <a:rect l="l" t="t" r="r" b="b"/>
              <a:pathLst>
                <a:path w="801903" h="801903">
                  <a:moveTo>
                    <a:pt x="0" y="0"/>
                  </a:moveTo>
                  <a:lnTo>
                    <a:pt x="801903" y="0"/>
                  </a:lnTo>
                  <a:lnTo>
                    <a:pt x="801903" y="801903"/>
                  </a:lnTo>
                  <a:lnTo>
                    <a:pt x="0" y="801903"/>
                  </a:lnTo>
                  <a:lnTo>
                    <a:pt x="0" y="0"/>
                  </a:lnTo>
                  <a:close/>
                </a:path>
              </a:pathLst>
            </a:custGeom>
            <a:blipFill>
              <a:blip r:embed="rId5"/>
              <a:stretch>
                <a:fillRect/>
              </a:stretch>
            </a:blipFill>
          </p:spPr>
        </p:sp>
        <p:sp>
          <p:nvSpPr>
            <p:cNvPr id="15" name="TextBox 15"/>
            <p:cNvSpPr txBox="1"/>
            <p:nvPr/>
          </p:nvSpPr>
          <p:spPr>
            <a:xfrm>
              <a:off x="1065222" y="-19050"/>
              <a:ext cx="6972010" cy="847114"/>
            </a:xfrm>
            <a:prstGeom prst="rect">
              <a:avLst/>
            </a:prstGeom>
          </p:spPr>
          <p:txBody>
            <a:bodyPr lIns="0" tIns="0" rIns="0" bIns="0" rtlCol="0" anchor="t">
              <a:spAutoFit/>
            </a:bodyPr>
            <a:lstStyle/>
            <a:p>
              <a:pPr algn="l">
                <a:lnSpc>
                  <a:spcPts val="2898"/>
                </a:lnSpc>
              </a:pPr>
              <a:r>
                <a:rPr lang="en-US" sz="2229" b="1">
                  <a:solidFill>
                    <a:srgbClr val="FFFFFF"/>
                  </a:solidFill>
                  <a:latin typeface="Montserrat Bold"/>
                  <a:ea typeface="Montserrat Bold"/>
                  <a:cs typeface="Montserrat Bold"/>
                  <a:sym typeface="Montserrat Bold"/>
                </a:rPr>
                <a:t>Laporan Tugas Projek</a:t>
              </a:r>
            </a:p>
            <a:p>
              <a:pPr algn="l">
                <a:lnSpc>
                  <a:spcPts val="1672"/>
                </a:lnSpc>
              </a:pPr>
              <a:r>
                <a:rPr lang="en-US" sz="2229" b="1">
                  <a:solidFill>
                    <a:srgbClr val="FFFFFF"/>
                  </a:solidFill>
                  <a:latin typeface="Montserrat Bold"/>
                  <a:ea typeface="Montserrat Bold"/>
                  <a:cs typeface="Montserrat Bold"/>
                  <a:sym typeface="Montserrat Bold"/>
                </a:rPr>
                <a:t>Dasar Sistem Komputer (DSK 2025)</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497</Words>
  <Application>Microsoft Office PowerPoint</Application>
  <PresentationFormat>Custom</PresentationFormat>
  <Paragraphs>56</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Montaser Arabic Bold</vt:lpstr>
      <vt:lpstr>Calibri</vt:lpstr>
      <vt:lpstr>Montaser Arabic Ultra-Bold</vt:lpstr>
      <vt:lpstr>Arial</vt:lpstr>
      <vt:lpstr>Montserrat</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DSK2025-Sistem Antrian Prioritas-2500018111-Muhammad Rosyhan Anwar</dc:title>
  <dc:creator>ROSYHAN</dc:creator>
  <cp:lastModifiedBy>Muhammad Rosyhan Anwar</cp:lastModifiedBy>
  <cp:revision>2</cp:revision>
  <dcterms:created xsi:type="dcterms:W3CDTF">2006-08-16T00:00:00Z</dcterms:created>
  <dcterms:modified xsi:type="dcterms:W3CDTF">2026-01-20T07:22:18Z</dcterms:modified>
  <dc:identifier>DAG-6_oI-SU</dc:identifier>
</cp:coreProperties>
</file>